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obo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33da1e1cb_0_10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33da1e1c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33da1e1cb_0_10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33da1e1c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4edb924e6_0_9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4edb924e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33da1e1cb_0_2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33da1e1cb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33da1e1cb_0_16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433da1e1cb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4edb924e6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4edb924e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4edb924e6_0_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44edb924e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4edb924e6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44edb924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4edb924e6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44edb924e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4edb924e6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44edb924e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a3c898_0_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a3c89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33da1e1cb_0_1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33da1e1c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33da1e1cb_0_1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433da1e1c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33da1e1cb_0_18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433da1e1cb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33da1e1cb_0_1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433da1e1c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33da1e1cb_0_14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433da1e1c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33da1e1cb_0_20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433da1e1c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433da1e1cb_0_20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433da1e1c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433da1e1cb_0_2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433da1e1cb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33da1e1cb_0_2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433da1e1cb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33da1e1cb_0_19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433da1e1c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6fa3c898_0_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6fa3c89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33da1e1cb_0_19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433da1e1c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6890a38156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6890a3815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33da1e1cb_0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33da1e1c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33da1e1cb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33da1e1c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33da1e1cb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33da1e1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4edb924e6_0_7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4edb924e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33da1e1cb_0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433da1e1c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33da1e1cb_0_9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33da1e1c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A243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4" name="Google Shape;14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201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2A1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rgbClr val="6959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201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6959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2A243E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3" name="Google Shape;23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201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2A1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rgbClr val="6959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201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6959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0113" y="4651200"/>
            <a:ext cx="1494666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00" y="4530475"/>
            <a:ext cx="1081174" cy="4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8150" y="4613650"/>
            <a:ext cx="9152100" cy="529800"/>
          </a:xfrm>
          <a:prstGeom prst="rect">
            <a:avLst/>
          </a:prstGeom>
          <a:solidFill>
            <a:srgbClr val="2A24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5" name="Google Shape;3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53476" y="4727400"/>
            <a:ext cx="1321299" cy="3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4"/>
          <p:cNvGrpSpPr/>
          <p:nvPr/>
        </p:nvGrpSpPr>
        <p:grpSpPr>
          <a:xfrm flipH="1" rot="10800000">
            <a:off x="6688957" y="2907159"/>
            <a:ext cx="2455383" cy="1706491"/>
            <a:chOff x="6098378" y="5"/>
            <a:chExt cx="3045625" cy="2030570"/>
          </a:xfrm>
        </p:grpSpPr>
        <p:sp>
          <p:nvSpPr>
            <p:cNvPr id="37" name="Google Shape;37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201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2A1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rgbClr val="6959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201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6959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" name="Google Shape;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00" y="4681750"/>
            <a:ext cx="88039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7" name="Google Shape;5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rgbClr val="2A24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" name="Google Shape;6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71" name="Google Shape;7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0113" y="4651200"/>
            <a:ext cx="1494666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200" y="135725"/>
            <a:ext cx="1316326" cy="5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ctrTitle"/>
          </p:nvPr>
        </p:nvSpPr>
        <p:spPr>
          <a:xfrm>
            <a:off x="598100" y="12608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/>
              <a:t>Desarrollo Web con </a:t>
            </a:r>
            <a:endParaRPr sz="3800"/>
          </a:p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276720" y="4544725"/>
            <a:ext cx="47340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Edgar Vargas Zermeño • 16/05/2023</a:t>
            </a:r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434" y="1336099"/>
            <a:ext cx="3185316" cy="8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100" y="4047375"/>
            <a:ext cx="1876225" cy="83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 Performance Optimization (</a:t>
            </a:r>
            <a:r>
              <a:rPr b="1" i="1" lang="es"/>
              <a:t>WPO</a:t>
            </a:r>
            <a:r>
              <a:rPr lang="es"/>
              <a:t>)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465325" y="803175"/>
            <a:ext cx="4569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2010 - Google anuncia que la</a:t>
            </a:r>
            <a:r>
              <a:rPr lang="es" sz="1600">
                <a:solidFill>
                  <a:srgbClr val="666666"/>
                </a:solidFill>
              </a:rPr>
              <a:t> velocidad de carga es un factor de posicionamiento.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2017- Google avisa del </a:t>
            </a:r>
            <a:r>
              <a:rPr i="1" lang="es" sz="1600">
                <a:solidFill>
                  <a:srgbClr val="666666"/>
                </a:solidFill>
              </a:rPr>
              <a:t>“Speed update”</a:t>
            </a:r>
            <a:r>
              <a:rPr lang="es" sz="1600">
                <a:solidFill>
                  <a:srgbClr val="666666"/>
                </a:solidFill>
              </a:rPr>
              <a:t> para móvil, previsto para julio de 2018.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Estas fechas nos indican</a:t>
            </a:r>
            <a:r>
              <a:rPr lang="es" sz="1600">
                <a:solidFill>
                  <a:srgbClr val="666666"/>
                </a:solidFill>
              </a:rPr>
              <a:t> la tendencia de Google con el paso del tiempo respecto de la velocidad como factor de posicionamiento.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650" y="949650"/>
            <a:ext cx="2465176" cy="25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 Performance Optimization (</a:t>
            </a:r>
            <a:r>
              <a:rPr b="1" i="1" lang="es"/>
              <a:t>WPO</a:t>
            </a:r>
            <a:r>
              <a:rPr lang="es"/>
              <a:t>)</a:t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874" y="865400"/>
            <a:ext cx="5480251" cy="3433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3"/>
          <p:cNvCxnSpPr/>
          <p:nvPr/>
        </p:nvCxnSpPr>
        <p:spPr>
          <a:xfrm>
            <a:off x="3432775" y="3566075"/>
            <a:ext cx="785100" cy="0"/>
          </a:xfrm>
          <a:prstGeom prst="straightConnector1">
            <a:avLst/>
          </a:prstGeom>
          <a:noFill/>
          <a:ln cap="flat" cmpd="sng" w="38100">
            <a:solidFill>
              <a:srgbClr val="2F11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 Performance Optimization (</a:t>
            </a:r>
            <a:r>
              <a:rPr b="1" i="1" lang="es"/>
              <a:t>WPO</a:t>
            </a:r>
            <a:r>
              <a:rPr lang="es"/>
              <a:t>)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2287500" y="3531050"/>
            <a:ext cx="4569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rgbClr val="2A1962"/>
                </a:solidFill>
              </a:rPr>
              <a:t>2.5 segundos es el tiempo límite adecuado</a:t>
            </a:r>
            <a:r>
              <a:rPr lang="es" sz="1600">
                <a:solidFill>
                  <a:srgbClr val="666666"/>
                </a:solidFill>
              </a:rPr>
              <a:t> para que el usuario vea algo en su pantalla.</a:t>
            </a:r>
            <a:endParaRPr sz="1200">
              <a:solidFill>
                <a:srgbClr val="666666"/>
              </a:solidFill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650" y="1118350"/>
            <a:ext cx="3324700" cy="232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2256650" y="4173125"/>
            <a:ext cx="459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300">
                <a:solidFill>
                  <a:srgbClr val="666666"/>
                </a:solidFill>
              </a:rPr>
              <a:t>https://visualmodo.com/need-speed-up-website-infographic/</a:t>
            </a:r>
            <a:endParaRPr sz="900">
              <a:solidFill>
                <a:srgbClr val="666666"/>
              </a:solidFill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088" y="128973"/>
            <a:ext cx="4929625" cy="406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 Performance Optimization (</a:t>
            </a:r>
            <a:r>
              <a:rPr b="1" i="1" lang="es"/>
              <a:t>WPO</a:t>
            </a:r>
            <a:r>
              <a:rPr lang="es"/>
              <a:t>)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50" y="825475"/>
            <a:ext cx="4899210" cy="163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6813" y="1879885"/>
            <a:ext cx="4899215" cy="185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1755" y="2827896"/>
            <a:ext cx="4679171" cy="175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>
            <a:off x="2768300" y="879375"/>
            <a:ext cx="6375600" cy="373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Server Side Rendering (</a:t>
            </a:r>
            <a:r>
              <a:rPr lang="es"/>
              <a:t>SSR)</a:t>
            </a:r>
            <a:endParaRPr/>
          </a:p>
        </p:txBody>
      </p:sp>
      <p:sp>
        <p:nvSpPr>
          <p:cNvPr id="193" name="Google Shape;193;p27"/>
          <p:cNvSpPr txBox="1"/>
          <p:nvPr/>
        </p:nvSpPr>
        <p:spPr>
          <a:xfrm>
            <a:off x="465325" y="803175"/>
            <a:ext cx="4977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El </a:t>
            </a:r>
            <a:r>
              <a:rPr b="1" lang="es" sz="1600">
                <a:solidFill>
                  <a:srgbClr val="666666"/>
                </a:solidFill>
              </a:rPr>
              <a:t>SSR</a:t>
            </a:r>
            <a:r>
              <a:rPr lang="es" sz="1600">
                <a:solidFill>
                  <a:srgbClr val="666666"/>
                </a:solidFill>
              </a:rPr>
              <a:t> consiste en construir el HTML en el servidor y entregarlo al cliente </a:t>
            </a:r>
            <a:r>
              <a:rPr b="1" lang="es" sz="1600">
                <a:solidFill>
                  <a:srgbClr val="666666"/>
                </a:solidFill>
              </a:rPr>
              <a:t>para que el usuario vea rápidamente la interfaz</a:t>
            </a:r>
            <a:r>
              <a:rPr lang="es" sz="1600">
                <a:solidFill>
                  <a:srgbClr val="666666"/>
                </a:solidFill>
              </a:rPr>
              <a:t> Web sin depender de JavaScript.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rgbClr val="666666"/>
                </a:solidFill>
              </a:rPr>
              <a:t>SSR</a:t>
            </a:r>
            <a:r>
              <a:rPr lang="es" sz="1600">
                <a:solidFill>
                  <a:srgbClr val="666666"/>
                </a:solidFill>
              </a:rPr>
              <a:t> es una alternativa al </a:t>
            </a:r>
            <a:r>
              <a:rPr b="1" lang="es" sz="1600">
                <a:solidFill>
                  <a:srgbClr val="666666"/>
                </a:solidFill>
              </a:rPr>
              <a:t>Client Side Rendering (CSR)</a:t>
            </a:r>
            <a:r>
              <a:rPr lang="es" sz="1600">
                <a:solidFill>
                  <a:srgbClr val="666666"/>
                </a:solidFill>
              </a:rPr>
              <a:t> que presenta la interfaz en el navegador una vez que se han transferido e interpretado los archivos de JavaScript.</a:t>
            </a:r>
            <a:endParaRPr sz="1600">
              <a:solidFill>
                <a:srgbClr val="666666"/>
              </a:solidFill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300" y="482575"/>
            <a:ext cx="2864150" cy="37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/>
        </p:nvSpPr>
        <p:spPr>
          <a:xfrm>
            <a:off x="2768300" y="879375"/>
            <a:ext cx="6375600" cy="37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Server Side Rendering (SSR)</a:t>
            </a:r>
            <a:endParaRPr/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872" y="3236850"/>
            <a:ext cx="5582341" cy="126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 rotWithShape="1">
          <a:blip r:embed="rId4">
            <a:alphaModFix/>
          </a:blip>
          <a:srcRect b="12869" l="0" r="0" t="0"/>
          <a:stretch/>
        </p:blipFill>
        <p:spPr>
          <a:xfrm>
            <a:off x="1501013" y="819251"/>
            <a:ext cx="6141974" cy="232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8"/>
          <p:cNvCxnSpPr/>
          <p:nvPr/>
        </p:nvCxnSpPr>
        <p:spPr>
          <a:xfrm>
            <a:off x="807900" y="3238650"/>
            <a:ext cx="7169400" cy="0"/>
          </a:xfrm>
          <a:prstGeom prst="straightConnector1">
            <a:avLst/>
          </a:prstGeom>
          <a:noFill/>
          <a:ln cap="flat" cmpd="sng" w="28575">
            <a:solidFill>
              <a:srgbClr val="2F11CC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4" name="Google Shape;204;p28"/>
          <p:cNvGrpSpPr/>
          <p:nvPr/>
        </p:nvGrpSpPr>
        <p:grpSpPr>
          <a:xfrm>
            <a:off x="4957425" y="1160850"/>
            <a:ext cx="1548125" cy="1098900"/>
            <a:chOff x="4957425" y="1160850"/>
            <a:chExt cx="1548125" cy="1098900"/>
          </a:xfrm>
        </p:grpSpPr>
        <p:sp>
          <p:nvSpPr>
            <p:cNvPr id="205" name="Google Shape;205;p28"/>
            <p:cNvSpPr/>
            <p:nvPr/>
          </p:nvSpPr>
          <p:spPr>
            <a:xfrm>
              <a:off x="5406650" y="1160850"/>
              <a:ext cx="1098900" cy="10989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 rot="-8100000">
              <a:off x="5010761" y="1263282"/>
              <a:ext cx="257528" cy="257528"/>
            </a:xfrm>
            <a:prstGeom prst="plus">
              <a:avLst>
                <a:gd fmla="val 33566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" name="Google Shape;207;p28"/>
          <p:cNvGrpSpPr/>
          <p:nvPr/>
        </p:nvGrpSpPr>
        <p:grpSpPr>
          <a:xfrm>
            <a:off x="4719222" y="3148850"/>
            <a:ext cx="1574403" cy="1204625"/>
            <a:chOff x="4719222" y="3148850"/>
            <a:chExt cx="1574403" cy="1204625"/>
          </a:xfrm>
        </p:grpSpPr>
        <p:sp>
          <p:nvSpPr>
            <p:cNvPr id="208" name="Google Shape;208;p28"/>
            <p:cNvSpPr/>
            <p:nvPr/>
          </p:nvSpPr>
          <p:spPr>
            <a:xfrm>
              <a:off x="5194725" y="3254575"/>
              <a:ext cx="1098900" cy="1098900"/>
            </a:xfrm>
            <a:prstGeom prst="ellipse">
              <a:avLst/>
            </a:prstGeom>
            <a:noFill/>
            <a:ln cap="flat" cmpd="sng" w="76200">
              <a:solidFill>
                <a:srgbClr val="55BD2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 flipH="1" rot="7815176">
              <a:off x="4713458" y="3297435"/>
              <a:ext cx="487029" cy="210730"/>
            </a:xfrm>
            <a:prstGeom prst="halfFrame">
              <a:avLst>
                <a:gd fmla="val 33333" name="adj1"/>
                <a:gd fmla="val 33333" name="adj2"/>
              </a:avLst>
            </a:prstGeom>
            <a:solidFill>
              <a:srgbClr val="55BD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28"/>
          <p:cNvSpPr txBox="1"/>
          <p:nvPr>
            <p:ph type="title"/>
          </p:nvPr>
        </p:nvSpPr>
        <p:spPr>
          <a:xfrm rot="-5400000">
            <a:off x="311700" y="1601600"/>
            <a:ext cx="8568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0000"/>
                </a:solidFill>
              </a:rPr>
              <a:t>C</a:t>
            </a:r>
            <a:r>
              <a:rPr b="1" lang="es">
                <a:solidFill>
                  <a:srgbClr val="FF0000"/>
                </a:solidFill>
              </a:rPr>
              <a:t>SR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1" name="Google Shape;211;p28"/>
          <p:cNvSpPr txBox="1"/>
          <p:nvPr>
            <p:ph type="title"/>
          </p:nvPr>
        </p:nvSpPr>
        <p:spPr>
          <a:xfrm rot="-5400000">
            <a:off x="311700" y="3564925"/>
            <a:ext cx="8568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55BD27"/>
                </a:solidFill>
              </a:rPr>
              <a:t>S</a:t>
            </a:r>
            <a:r>
              <a:rPr b="1" lang="es">
                <a:solidFill>
                  <a:srgbClr val="55BD27"/>
                </a:solidFill>
              </a:rPr>
              <a:t>SR</a:t>
            </a:r>
            <a:endParaRPr b="1">
              <a:solidFill>
                <a:srgbClr val="55BD27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</a:t>
            </a:r>
            <a:r>
              <a:rPr lang="es"/>
              <a:t>ydratation</a:t>
            </a:r>
            <a:endParaRPr/>
          </a:p>
        </p:txBody>
      </p:sp>
      <p:sp>
        <p:nvSpPr>
          <p:cNvPr id="217" name="Google Shape;217;p29"/>
          <p:cNvSpPr txBox="1"/>
          <p:nvPr/>
        </p:nvSpPr>
        <p:spPr>
          <a:xfrm>
            <a:off x="465325" y="803175"/>
            <a:ext cx="824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Las páginas estáticas que se generan con SSR, al ser ejecutadas por el navegador, pueden convertirse en interactivas gracias a la hidratación.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1297675" y="1919675"/>
            <a:ext cx="6583200" cy="1348800"/>
          </a:xfrm>
          <a:prstGeom prst="rect">
            <a:avLst/>
          </a:prstGeom>
          <a:solidFill>
            <a:srgbClr val="201640"/>
          </a:solidFill>
          <a:ln>
            <a:noFill/>
          </a:ln>
        </p:spPr>
        <p:txBody>
          <a:bodyPr anchorCtr="0" anchor="t" bIns="198000" lIns="270000" spcFirstLastPara="1" rIns="270000" wrap="square" tIns="16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chemeClr val="lt1"/>
                </a:solidFill>
              </a:rPr>
              <a:t>El proceso de hidratación -o rehidratación- consiste en añadir interactividad mediante JavaScript al HTML generado del lado del servidor, con manejadores de eventos que permitan la interacción con la interfaz gráfica.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Hydratation</a:t>
            </a:r>
            <a:endParaRPr/>
          </a:p>
        </p:txBody>
      </p:sp>
      <p:pic>
        <p:nvPicPr>
          <p:cNvPr id="224" name="Google Shape;2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00" y="766850"/>
            <a:ext cx="8020750" cy="384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Island Architecture</a:t>
            </a:r>
            <a:endParaRPr/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 b="0" l="3542" r="41357" t="0"/>
          <a:stretch/>
        </p:blipFill>
        <p:spPr>
          <a:xfrm>
            <a:off x="5265550" y="803175"/>
            <a:ext cx="2935149" cy="29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/>
        </p:nvSpPr>
        <p:spPr>
          <a:xfrm>
            <a:off x="465325" y="803175"/>
            <a:ext cx="437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El término </a:t>
            </a:r>
            <a:r>
              <a:rPr b="1" lang="es" sz="1600">
                <a:solidFill>
                  <a:srgbClr val="666666"/>
                </a:solidFill>
              </a:rPr>
              <a:t>Arquitectura de Islas</a:t>
            </a:r>
            <a:r>
              <a:rPr lang="es" sz="1600">
                <a:solidFill>
                  <a:srgbClr val="666666"/>
                </a:solidFill>
              </a:rPr>
              <a:t> fue acuñado por </a:t>
            </a:r>
            <a:r>
              <a:rPr b="1" lang="es" sz="1600">
                <a:solidFill>
                  <a:srgbClr val="666666"/>
                </a:solidFill>
              </a:rPr>
              <a:t>Katie Sylor-Miller</a:t>
            </a:r>
            <a:r>
              <a:rPr lang="es" sz="1600">
                <a:solidFill>
                  <a:srgbClr val="666666"/>
                </a:solidFill>
              </a:rPr>
              <a:t> y </a:t>
            </a:r>
            <a:r>
              <a:rPr b="1" lang="es" sz="1600">
                <a:solidFill>
                  <a:srgbClr val="666666"/>
                </a:solidFill>
              </a:rPr>
              <a:t>Jason Miller</a:t>
            </a:r>
            <a:r>
              <a:rPr lang="es" sz="1600">
                <a:solidFill>
                  <a:srgbClr val="666666"/>
                </a:solidFill>
              </a:rPr>
              <a:t> para describir un paradigma que pretende reducir el volumen de JavaScript en las páginas Web, encapsulándolo a través de “islas” de interactividad completamente independientes.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5265550" y="379955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800">
                <a:solidFill>
                  <a:srgbClr val="2F11CC"/>
                </a:solidFill>
              </a:rPr>
              <a:t>Katie Sylor-Miller</a:t>
            </a:r>
            <a:endParaRPr sz="600">
              <a:solidFill>
                <a:srgbClr val="2F11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Optimización Web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¿Qué es Astro?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Astro en acción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Conclusión</a:t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75" y="1913200"/>
            <a:ext cx="3018000" cy="79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r>
              <a:rPr lang="es"/>
              <a:t>. </a:t>
            </a:r>
            <a:r>
              <a:rPr lang="es"/>
              <a:t>¿Qué es Astro?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 Astro?</a:t>
            </a:r>
            <a:endParaRPr/>
          </a:p>
        </p:txBody>
      </p:sp>
      <p:sp>
        <p:nvSpPr>
          <p:cNvPr id="243" name="Google Shape;243;p33"/>
          <p:cNvSpPr txBox="1"/>
          <p:nvPr/>
        </p:nvSpPr>
        <p:spPr>
          <a:xfrm>
            <a:off x="465325" y="803175"/>
            <a:ext cx="4912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Astro es un framework web todo en uno para crear páginas web rápidas y centradas en el contenido.</a:t>
            </a:r>
            <a:endParaRPr sz="1600">
              <a:solidFill>
                <a:srgbClr val="666666"/>
              </a:solidFill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256500" y="1624975"/>
            <a:ext cx="6048600" cy="2295000"/>
          </a:xfrm>
          <a:prstGeom prst="rect">
            <a:avLst/>
          </a:prstGeom>
          <a:solidFill>
            <a:srgbClr val="69599D"/>
          </a:solidFill>
          <a:ln>
            <a:noFill/>
          </a:ln>
        </p:spPr>
        <p:txBody>
          <a:bodyPr anchorCtr="0" anchor="ctr" bIns="91425" lIns="234000" spcFirstLastPara="1" rIns="162000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chemeClr val="lt1"/>
                </a:solidFill>
              </a:rPr>
              <a:t>Es un framework que tiene como objetivo la creación de sitios web estáticos con optimización SEO, </a:t>
            </a:r>
            <a:r>
              <a:rPr lang="es" sz="1600">
                <a:solidFill>
                  <a:schemeClr val="lt1"/>
                </a:solidFill>
              </a:rPr>
              <a:t>reducción de uso de javascript,</a:t>
            </a:r>
            <a:r>
              <a:rPr lang="es" sz="1600">
                <a:solidFill>
                  <a:schemeClr val="lt1"/>
                </a:solidFill>
              </a:rPr>
              <a:t> renderización desde el servidor y generación de componentes independientes que no se agrupan en una sola aplicación, para lograr mayor optimización, rendimiento y velocidad en su presentación al usuario.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5" name="Google Shape;2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925" y="770025"/>
            <a:ext cx="2823049" cy="7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513" y="853425"/>
            <a:ext cx="5324975" cy="35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Performance de Astro</a:t>
            </a:r>
            <a:endParaRPr/>
          </a:p>
        </p:txBody>
      </p:sp>
      <p:sp>
        <p:nvSpPr>
          <p:cNvPr id="252" name="Google Shape;252;p34"/>
          <p:cNvSpPr txBox="1"/>
          <p:nvPr/>
        </p:nvSpPr>
        <p:spPr>
          <a:xfrm>
            <a:off x="1952175" y="4358300"/>
            <a:ext cx="357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/>
              <a:t>https://astro.build/blog/2023-web-framework-performance-report/</a:t>
            </a:r>
            <a:endParaRPr sz="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Islas en Astro</a:t>
            </a:r>
            <a:endParaRPr/>
          </a:p>
        </p:txBody>
      </p:sp>
      <p:sp>
        <p:nvSpPr>
          <p:cNvPr id="258" name="Google Shape;258;p35"/>
          <p:cNvSpPr txBox="1"/>
          <p:nvPr/>
        </p:nvSpPr>
        <p:spPr>
          <a:xfrm>
            <a:off x="465325" y="803175"/>
            <a:ext cx="3993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Una de sus características más importantes es el uso de las islas dinámicas, con las cuales podemos integrar otros frameworks, tener componentes dinámicos y generar una reactividad para la interacción con los usuarios. 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</a:endParaRPr>
          </a:p>
        </p:txBody>
      </p:sp>
      <p:pic>
        <p:nvPicPr>
          <p:cNvPr id="259" name="Google Shape;2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225" y="350843"/>
            <a:ext cx="4373075" cy="3835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¿Por qué usar Astro?</a:t>
            </a:r>
            <a:endParaRPr/>
          </a:p>
        </p:txBody>
      </p:sp>
      <p:sp>
        <p:nvSpPr>
          <p:cNvPr id="265" name="Google Shape;265;p36"/>
          <p:cNvSpPr txBox="1"/>
          <p:nvPr/>
        </p:nvSpPr>
        <p:spPr>
          <a:xfrm>
            <a:off x="465325" y="803175"/>
            <a:ext cx="8139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Astro destaca cinco principios básicos de diseño para ayudar a explicar por qué construir con su framework y cuáles son los problemas que pretende resolver.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465325" y="1726575"/>
            <a:ext cx="87174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A1962"/>
                </a:solidFill>
              </a:rPr>
              <a:t>Enfocado en el contenido: </a:t>
            </a:r>
            <a:r>
              <a:rPr lang="es">
                <a:solidFill>
                  <a:srgbClr val="666666"/>
                </a:solidFill>
              </a:rPr>
              <a:t>Astro fue diseñado para sitios web ricos en contenido.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A1962"/>
                </a:solidFill>
              </a:rPr>
              <a:t>Servidor primero:</a:t>
            </a:r>
            <a:r>
              <a:rPr b="1" lang="es">
                <a:solidFill>
                  <a:srgbClr val="666666"/>
                </a:solidFill>
              </a:rPr>
              <a:t> </a:t>
            </a:r>
            <a:r>
              <a:rPr lang="es">
                <a:solidFill>
                  <a:srgbClr val="666666"/>
                </a:solidFill>
              </a:rPr>
              <a:t>Los sitios web se ejecutan más rápido cuando procesan HTML en el lado del servidor.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A1962"/>
                </a:solidFill>
              </a:rPr>
              <a:t>Rápido por defecto:</a:t>
            </a:r>
            <a:r>
              <a:rPr lang="es">
                <a:solidFill>
                  <a:srgbClr val="2A1962"/>
                </a:solidFill>
              </a:rPr>
              <a:t> </a:t>
            </a:r>
            <a:r>
              <a:rPr lang="es">
                <a:solidFill>
                  <a:srgbClr val="666666"/>
                </a:solidFill>
              </a:rPr>
              <a:t>Debería ser imposible crear un sitio web lento en Astro.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A1962"/>
                </a:solidFill>
              </a:rPr>
              <a:t>Fácil de usar: </a:t>
            </a:r>
            <a:r>
              <a:rPr lang="es">
                <a:solidFill>
                  <a:srgbClr val="666666"/>
                </a:solidFill>
              </a:rPr>
              <a:t>No hace falta ser un experto para desarrollar algo con Astro.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>
                <a:solidFill>
                  <a:srgbClr val="2A1962"/>
                </a:solidFill>
              </a:rPr>
              <a:t>Muchas características, pero flexible:</a:t>
            </a:r>
            <a:r>
              <a:rPr b="1" lang="es">
                <a:solidFill>
                  <a:srgbClr val="666666"/>
                </a:solidFill>
              </a:rPr>
              <a:t> </a:t>
            </a:r>
            <a:r>
              <a:rPr lang="es">
                <a:solidFill>
                  <a:srgbClr val="666666"/>
                </a:solidFill>
              </a:rPr>
              <a:t>Más de 100 integraciones de Astro de donde elegir.</a:t>
            </a:r>
            <a:endParaRPr sz="15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r>
              <a:rPr lang="es"/>
              <a:t>. Astro en acción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Generación de un proyecto con Astro</a:t>
            </a:r>
            <a:endParaRPr/>
          </a:p>
        </p:txBody>
      </p:sp>
      <p:sp>
        <p:nvSpPr>
          <p:cNvPr id="277" name="Google Shape;277;p38"/>
          <p:cNvSpPr txBox="1"/>
          <p:nvPr/>
        </p:nvSpPr>
        <p:spPr>
          <a:xfrm>
            <a:off x="465325" y="803175"/>
            <a:ext cx="813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Se implementa por medio de Node y CLI. Ofrece 3 alternativas básicas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465325" y="1596300"/>
            <a:ext cx="80076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Incluye archivos de ejemplo </a:t>
            </a:r>
            <a:r>
              <a:rPr b="1" lang="es" sz="1700">
                <a:solidFill>
                  <a:srgbClr val="2A1962"/>
                </a:solidFill>
              </a:rPr>
              <a:t>(recomendado): </a:t>
            </a:r>
            <a:r>
              <a:rPr lang="es" sz="1700">
                <a:solidFill>
                  <a:srgbClr val="666666"/>
                </a:solidFill>
              </a:rPr>
              <a:t>se instala un proyecto con una página, una plantilla y un componente.</a:t>
            </a:r>
            <a:endParaRPr sz="1700">
              <a:solidFill>
                <a:srgbClr val="666666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Usar plantilla de blog</a:t>
            </a:r>
            <a:r>
              <a:rPr b="1" lang="es" sz="1700">
                <a:solidFill>
                  <a:srgbClr val="2A1962"/>
                </a:solidFill>
              </a:rPr>
              <a:t>:</a:t>
            </a:r>
            <a:r>
              <a:rPr b="1" lang="es" sz="1700">
                <a:solidFill>
                  <a:srgbClr val="666666"/>
                </a:solidFill>
              </a:rPr>
              <a:t> </a:t>
            </a:r>
            <a:r>
              <a:rPr lang="es" sz="1700">
                <a:solidFill>
                  <a:srgbClr val="666666"/>
                </a:solidFill>
              </a:rPr>
              <a:t>se instala un proyecto más complejo, además de lo anterior incluye un menú y archivos de contenido en Mark Down.</a:t>
            </a:r>
            <a:endParaRPr sz="1700">
              <a:solidFill>
                <a:srgbClr val="666666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Vacío</a:t>
            </a:r>
            <a:r>
              <a:rPr b="1" lang="es" sz="1700">
                <a:solidFill>
                  <a:srgbClr val="2A1962"/>
                </a:solidFill>
              </a:rPr>
              <a:t>:</a:t>
            </a:r>
            <a:r>
              <a:rPr lang="es" sz="1700">
                <a:solidFill>
                  <a:srgbClr val="2A1962"/>
                </a:solidFill>
              </a:rPr>
              <a:t> </a:t>
            </a:r>
            <a:r>
              <a:rPr lang="es" sz="1700">
                <a:solidFill>
                  <a:srgbClr val="666666"/>
                </a:solidFill>
              </a:rPr>
              <a:t>solo se crea una página</a:t>
            </a:r>
            <a:r>
              <a:rPr lang="es" sz="1700">
                <a:solidFill>
                  <a:srgbClr val="666666"/>
                </a:solidFill>
              </a:rPr>
              <a:t>.</a:t>
            </a:r>
            <a:endParaRPr sz="1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Directorios y archivos</a:t>
            </a:r>
            <a:r>
              <a:rPr lang="es"/>
              <a:t> básicos </a:t>
            </a:r>
            <a:endParaRPr/>
          </a:p>
        </p:txBody>
      </p:sp>
      <p:sp>
        <p:nvSpPr>
          <p:cNvPr id="284" name="Google Shape;284;p39"/>
          <p:cNvSpPr txBox="1"/>
          <p:nvPr/>
        </p:nvSpPr>
        <p:spPr>
          <a:xfrm>
            <a:off x="465325" y="803175"/>
            <a:ext cx="813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Cada raíz del proyecto Astro debe incluir los siguientes directorios y archivos: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85" name="Google Shape;285;p39"/>
          <p:cNvSpPr txBox="1"/>
          <p:nvPr/>
        </p:nvSpPr>
        <p:spPr>
          <a:xfrm>
            <a:off x="465325" y="1331250"/>
            <a:ext cx="80076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src/* - </a:t>
            </a:r>
            <a:r>
              <a:rPr lang="es" sz="1700">
                <a:solidFill>
                  <a:srgbClr val="666666"/>
                </a:solidFill>
              </a:rPr>
              <a:t>archivos de código del proyecto (componentes, páginas, estilos, etc.)</a:t>
            </a:r>
            <a:endParaRPr sz="1700">
              <a:solidFill>
                <a:srgbClr val="666666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public/* - </a:t>
            </a:r>
            <a:r>
              <a:rPr lang="es" sz="1700">
                <a:solidFill>
                  <a:srgbClr val="666666"/>
                </a:solidFill>
              </a:rPr>
              <a:t>elementos sin código (fuentes, imágenes, iconos, etc.)</a:t>
            </a:r>
            <a:endParaRPr sz="1700">
              <a:solidFill>
                <a:srgbClr val="666666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package.json -</a:t>
            </a:r>
            <a:r>
              <a:rPr lang="es" sz="1700">
                <a:solidFill>
                  <a:srgbClr val="666666"/>
                </a:solidFill>
              </a:rPr>
              <a:t> manifiesto del proyecto.</a:t>
            </a:r>
            <a:endParaRPr sz="1700">
              <a:solidFill>
                <a:srgbClr val="666666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astro.config.mjs - </a:t>
            </a:r>
            <a:r>
              <a:rPr lang="es" sz="1700">
                <a:solidFill>
                  <a:srgbClr val="666666"/>
                </a:solidFill>
              </a:rPr>
              <a:t>archivo de configuración de Astro.</a:t>
            </a:r>
            <a:endParaRPr b="1" sz="1700">
              <a:solidFill>
                <a:srgbClr val="2A1962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tsconfig.json -</a:t>
            </a:r>
            <a:r>
              <a:rPr lang="es" sz="1700">
                <a:solidFill>
                  <a:srgbClr val="666666"/>
                </a:solidFill>
              </a:rPr>
              <a:t> </a:t>
            </a:r>
            <a:r>
              <a:rPr lang="es" sz="1700">
                <a:solidFill>
                  <a:srgbClr val="666666"/>
                </a:solidFill>
              </a:rPr>
              <a:t>archivo de configuración de </a:t>
            </a:r>
            <a:r>
              <a:rPr lang="es" sz="1700">
                <a:solidFill>
                  <a:srgbClr val="666666"/>
                </a:solidFill>
              </a:rPr>
              <a:t>TypeScript</a:t>
            </a:r>
            <a:r>
              <a:rPr lang="es" sz="1700">
                <a:solidFill>
                  <a:srgbClr val="666666"/>
                </a:solidFill>
              </a:rPr>
              <a:t> (recomendable).</a:t>
            </a:r>
            <a:endParaRPr sz="17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Directorios y archivos básicos </a:t>
            </a:r>
            <a:endParaRPr/>
          </a:p>
        </p:txBody>
      </p:sp>
      <p:sp>
        <p:nvSpPr>
          <p:cNvPr id="291" name="Google Shape;291;p40"/>
          <p:cNvSpPr txBox="1"/>
          <p:nvPr/>
        </p:nvSpPr>
        <p:spPr>
          <a:xfrm>
            <a:off x="465325" y="803175"/>
            <a:ext cx="813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Cada raíz del proyecto Astro debe incluir los siguientes directorios y archivos: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92" name="Google Shape;292;p40"/>
          <p:cNvSpPr txBox="1"/>
          <p:nvPr/>
        </p:nvSpPr>
        <p:spPr>
          <a:xfrm>
            <a:off x="465325" y="1331250"/>
            <a:ext cx="80076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src/* </a:t>
            </a:r>
            <a:endParaRPr b="1" sz="1700">
              <a:solidFill>
                <a:srgbClr val="2A1962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public/* </a:t>
            </a:r>
            <a:endParaRPr sz="1700">
              <a:solidFill>
                <a:srgbClr val="666666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package.json</a:t>
            </a:r>
            <a:endParaRPr sz="1700">
              <a:solidFill>
                <a:srgbClr val="666666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astro.config.mjs </a:t>
            </a:r>
            <a:endParaRPr b="1" sz="1700">
              <a:solidFill>
                <a:srgbClr val="2A1962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s" sz="1700">
                <a:solidFill>
                  <a:srgbClr val="2A1962"/>
                </a:solidFill>
              </a:rPr>
              <a:t>tsconfig.json </a:t>
            </a:r>
            <a:endParaRPr sz="1700">
              <a:solidFill>
                <a:srgbClr val="666666"/>
              </a:solidFill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436350" y="872750"/>
            <a:ext cx="8244900" cy="36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802" y="0"/>
            <a:ext cx="22879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r>
              <a:rPr lang="es"/>
              <a:t>. Conclusión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1. Optimización Web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Conclusión</a:t>
            </a:r>
            <a:endParaRPr/>
          </a:p>
        </p:txBody>
      </p:sp>
      <p:sp>
        <p:nvSpPr>
          <p:cNvPr id="305" name="Google Shape;305;p42"/>
          <p:cNvSpPr txBox="1"/>
          <p:nvPr/>
        </p:nvSpPr>
        <p:spPr>
          <a:xfrm>
            <a:off x="465325" y="803175"/>
            <a:ext cx="806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Astro no es único, no es el mejor, no inventó el hilo negro, pero promete una evolución seria que por lo pronto ofrece una solución de</a:t>
            </a:r>
            <a:r>
              <a:rPr b="1" lang="es" sz="1600">
                <a:solidFill>
                  <a:srgbClr val="666666"/>
                </a:solidFill>
              </a:rPr>
              <a:t> WPO</a:t>
            </a:r>
            <a:r>
              <a:rPr lang="es" sz="1600">
                <a:solidFill>
                  <a:srgbClr val="666666"/>
                </a:solidFill>
              </a:rPr>
              <a:t> y una forma de construcción ágil accesible a principiantes y expertos.</a:t>
            </a:r>
            <a:endParaRPr sz="1600">
              <a:solidFill>
                <a:srgbClr val="666666"/>
              </a:solidFill>
            </a:endParaRPr>
          </a:p>
        </p:txBody>
      </p:sp>
      <p:pic>
        <p:nvPicPr>
          <p:cNvPr id="306" name="Google Shape;306;p42"/>
          <p:cNvPicPr preferRelativeResize="0"/>
          <p:nvPr/>
        </p:nvPicPr>
        <p:blipFill rotWithShape="1">
          <a:blip r:embed="rId3">
            <a:alphaModFix/>
          </a:blip>
          <a:srcRect b="30704" l="0" r="0" t="0"/>
          <a:stretch/>
        </p:blipFill>
        <p:spPr>
          <a:xfrm>
            <a:off x="4343825" y="2156125"/>
            <a:ext cx="3963776" cy="1130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42"/>
          <p:cNvGrpSpPr/>
          <p:nvPr/>
        </p:nvGrpSpPr>
        <p:grpSpPr>
          <a:xfrm>
            <a:off x="541525" y="1927525"/>
            <a:ext cx="3560899" cy="2144198"/>
            <a:chOff x="236725" y="2003725"/>
            <a:chExt cx="3560899" cy="2144198"/>
          </a:xfrm>
        </p:grpSpPr>
        <p:pic>
          <p:nvPicPr>
            <p:cNvPr id="308" name="Google Shape;308;p42"/>
            <p:cNvPicPr preferRelativeResize="0"/>
            <p:nvPr/>
          </p:nvPicPr>
          <p:blipFill rotWithShape="1">
            <a:blip r:embed="rId4">
              <a:alphaModFix/>
            </a:blip>
            <a:srcRect b="0" l="20692" r="20984" t="9510"/>
            <a:stretch/>
          </p:blipFill>
          <p:spPr>
            <a:xfrm>
              <a:off x="385625" y="2003725"/>
              <a:ext cx="3246675" cy="108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42"/>
            <p:cNvPicPr preferRelativeResize="0"/>
            <p:nvPr/>
          </p:nvPicPr>
          <p:blipFill rotWithShape="1">
            <a:blip r:embed="rId5">
              <a:alphaModFix/>
            </a:blip>
            <a:srcRect b="0" l="0" r="0" t="12357"/>
            <a:stretch/>
          </p:blipFill>
          <p:spPr>
            <a:xfrm>
              <a:off x="236725" y="2948498"/>
              <a:ext cx="3560899" cy="1199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title"/>
          </p:nvPr>
        </p:nvSpPr>
        <p:spPr>
          <a:xfrm>
            <a:off x="460950" y="18475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GRACIAS</a:t>
            </a:r>
            <a:endParaRPr/>
          </a:p>
        </p:txBody>
      </p:sp>
      <p:sp>
        <p:nvSpPr>
          <p:cNvPr id="315" name="Google Shape;315;p43"/>
          <p:cNvSpPr txBox="1"/>
          <p:nvPr>
            <p:ph idx="4294967295" type="subTitle"/>
          </p:nvPr>
        </p:nvSpPr>
        <p:spPr>
          <a:xfrm>
            <a:off x="-1" y="2804900"/>
            <a:ext cx="91440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s" sz="1965">
                <a:solidFill>
                  <a:schemeClr val="lt1"/>
                </a:solidFill>
              </a:rPr>
              <a:t>Edgar Vargas Zermeño • talos@unam.mx</a:t>
            </a:r>
            <a:endParaRPr sz="1965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14406" l="18415" r="19391" t="8841"/>
          <a:stretch/>
        </p:blipFill>
        <p:spPr>
          <a:xfrm>
            <a:off x="340675" y="1792175"/>
            <a:ext cx="2102275" cy="21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CORE WEB VITALS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2634075" y="1588325"/>
            <a:ext cx="6367800" cy="6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rgbClr val="2F11CC"/>
                </a:solidFill>
              </a:rPr>
              <a:t>Core Web Vitals</a:t>
            </a:r>
            <a:r>
              <a:rPr lang="es" sz="1600"/>
              <a:t> son un subconjunto en </a:t>
            </a:r>
            <a:r>
              <a:rPr lang="es" sz="1600">
                <a:solidFill>
                  <a:srgbClr val="4A86E8"/>
                </a:solidFill>
              </a:rPr>
              <a:t>Web Vitals</a:t>
            </a:r>
            <a:r>
              <a:rPr lang="es" sz="1600"/>
              <a:t> que se aplica a las páginas web, en consecuencia:</a:t>
            </a:r>
            <a:endParaRPr sz="1600"/>
          </a:p>
        </p:txBody>
      </p:sp>
      <p:sp>
        <p:nvSpPr>
          <p:cNvPr id="114" name="Google Shape;114;p16"/>
          <p:cNvSpPr txBox="1"/>
          <p:nvPr/>
        </p:nvSpPr>
        <p:spPr>
          <a:xfrm>
            <a:off x="465325" y="726975"/>
            <a:ext cx="8271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600">
                <a:solidFill>
                  <a:srgbClr val="3579BA"/>
                </a:solidFill>
              </a:rPr>
              <a:t>Web Vitals</a:t>
            </a:r>
            <a:r>
              <a:rPr b="1" lang="es" sz="1600">
                <a:solidFill>
                  <a:srgbClr val="666666"/>
                </a:solidFill>
              </a:rPr>
              <a:t> </a:t>
            </a:r>
            <a:r>
              <a:rPr lang="es" sz="1600">
                <a:solidFill>
                  <a:srgbClr val="666666"/>
                </a:solidFill>
              </a:rPr>
              <a:t>es una iniciativa de </a:t>
            </a:r>
            <a:r>
              <a:rPr b="1" lang="es" sz="1600">
                <a:solidFill>
                  <a:srgbClr val="3579BA"/>
                </a:solidFill>
              </a:rPr>
              <a:t>Google</a:t>
            </a:r>
            <a:r>
              <a:rPr lang="es" sz="1600">
                <a:solidFill>
                  <a:srgbClr val="666666"/>
                </a:solidFill>
              </a:rPr>
              <a:t> para proporcionar una guía unificada de indicadores de calidad esenciales para brindar una excelente experiencia de usuario.</a:t>
            </a:r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2634075" y="2206800"/>
            <a:ext cx="4996200" cy="19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Todos los responsables de contenido Web deben medirlos.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Aparecen en todas las herramientas de Google. </a:t>
            </a:r>
            <a:endParaRPr sz="1500"/>
          </a:p>
          <a:p>
            <a:pPr indent="-3238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Cada indicador representa una faceta distinta de la experiencia del usuario.</a:t>
            </a:r>
            <a:endParaRPr sz="1500"/>
          </a:p>
          <a:p>
            <a:pPr indent="-3238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Son medibles en campo y reflejan la experiencia en el mundo real de un resultado indispensable centrado en el usuario. 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s"/>
              <a:t>Core Web Vitals - ¿Qué miden?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465325" y="803175"/>
            <a:ext cx="73278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Las métricas que componen los </a:t>
            </a:r>
            <a:r>
              <a:rPr b="1" lang="es" sz="1600">
                <a:solidFill>
                  <a:srgbClr val="2F11CC"/>
                </a:solidFill>
              </a:rPr>
              <a:t>Core Web Vitals</a:t>
            </a:r>
            <a:r>
              <a:rPr lang="es" sz="1600">
                <a:solidFill>
                  <a:srgbClr val="2F11CC"/>
                </a:solidFill>
              </a:rPr>
              <a:t> </a:t>
            </a:r>
            <a:r>
              <a:rPr lang="es" sz="1600">
                <a:solidFill>
                  <a:srgbClr val="666666"/>
                </a:solidFill>
              </a:rPr>
              <a:t>evolucionarán con el tiempo. El conjunto actual se centra en tres aspectos de la experiencia del usuario: 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250" y="2752525"/>
            <a:ext cx="5068100" cy="14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3127300" y="1602625"/>
            <a:ext cx="30000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Carga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Interactividad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Estabilidad visual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 Performance Optimization (</a:t>
            </a:r>
            <a:r>
              <a:rPr b="1" i="1" lang="es"/>
              <a:t>WPO</a:t>
            </a:r>
            <a:r>
              <a:rPr lang="es"/>
              <a:t>)</a:t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465325" y="803175"/>
            <a:ext cx="4360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2F11CC"/>
                </a:solidFill>
              </a:rPr>
              <a:t>WPO</a:t>
            </a:r>
            <a:r>
              <a:rPr b="1" lang="es" sz="1600">
                <a:solidFill>
                  <a:srgbClr val="666666"/>
                </a:solidFill>
              </a:rPr>
              <a:t> </a:t>
            </a:r>
            <a:r>
              <a:rPr lang="es" sz="1600">
                <a:solidFill>
                  <a:srgbClr val="666666"/>
                </a:solidFill>
              </a:rPr>
              <a:t>es un conjunto de estrategias y buenas prácticas para mejorar el desempeño de un sitio Web en su aspecto técnico, como en la </a:t>
            </a:r>
            <a:r>
              <a:rPr b="1" lang="es" sz="1600">
                <a:solidFill>
                  <a:srgbClr val="2F11CC"/>
                </a:solidFill>
              </a:rPr>
              <a:t>velocidad de carga</a:t>
            </a:r>
            <a:r>
              <a:rPr lang="es" sz="1600">
                <a:solidFill>
                  <a:srgbClr val="666666"/>
                </a:solidFill>
              </a:rPr>
              <a:t> de las páginas y la </a:t>
            </a:r>
            <a:r>
              <a:rPr lang="es" sz="1600">
                <a:solidFill>
                  <a:srgbClr val="666666"/>
                </a:solidFill>
              </a:rPr>
              <a:t>experiencia de navegación del usuario</a:t>
            </a:r>
            <a:r>
              <a:rPr lang="es" sz="1600">
                <a:solidFill>
                  <a:srgbClr val="666666"/>
                </a:solidFill>
              </a:rPr>
              <a:t>.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Algunos beneficios: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Mejor posicionamiento web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Mayor probabilidad de conversión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Retención de usuarios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Mejor retorno de inversión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325" y="1355275"/>
            <a:ext cx="2856175" cy="17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 Performance Optimization (</a:t>
            </a:r>
            <a:r>
              <a:rPr b="1" i="1" lang="es"/>
              <a:t>WPO</a:t>
            </a:r>
            <a:r>
              <a:rPr lang="es"/>
              <a:t>)</a:t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465325" y="803175"/>
            <a:ext cx="4360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2F11CC"/>
                </a:solidFill>
              </a:rPr>
              <a:t>WPO</a:t>
            </a:r>
            <a:r>
              <a:rPr b="1" lang="es" sz="1600">
                <a:solidFill>
                  <a:srgbClr val="666666"/>
                </a:solidFill>
              </a:rPr>
              <a:t> </a:t>
            </a:r>
            <a:r>
              <a:rPr lang="es" sz="1600">
                <a:solidFill>
                  <a:srgbClr val="B7B7B7"/>
                </a:solidFill>
              </a:rPr>
              <a:t>es un conjunto de estrategias y buenas prácticas para mejorar el desempeño de un sitio Web en su aspecto técnico, como en la </a:t>
            </a:r>
            <a:r>
              <a:rPr b="1" lang="es" sz="1600">
                <a:solidFill>
                  <a:srgbClr val="2F11CC"/>
                </a:solidFill>
              </a:rPr>
              <a:t>velocidad de carga</a:t>
            </a:r>
            <a:r>
              <a:rPr lang="es" sz="1600">
                <a:solidFill>
                  <a:srgbClr val="B7B7B7"/>
                </a:solidFill>
              </a:rPr>
              <a:t> de las páginas y la </a:t>
            </a:r>
            <a:r>
              <a:rPr lang="es" sz="1600">
                <a:solidFill>
                  <a:srgbClr val="B7B7B7"/>
                </a:solidFill>
              </a:rPr>
              <a:t>experiencia de navegación del usuario</a:t>
            </a:r>
            <a:r>
              <a:rPr lang="es" sz="1600">
                <a:solidFill>
                  <a:srgbClr val="B7B7B7"/>
                </a:solidFill>
              </a:rPr>
              <a:t>.</a:t>
            </a:r>
            <a:endParaRPr sz="1600">
              <a:solidFill>
                <a:srgbClr val="B7B7B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B7B7B7"/>
                </a:solidFill>
              </a:rPr>
              <a:t>Algunos beneficios:</a:t>
            </a:r>
            <a:endParaRPr sz="1600">
              <a:solidFill>
                <a:srgbClr val="B7B7B7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rPr lang="es" sz="1600">
                <a:solidFill>
                  <a:schemeClr val="accent4"/>
                </a:solidFill>
              </a:rPr>
              <a:t>Mejor posicionamiento web</a:t>
            </a:r>
            <a:endParaRPr sz="1600">
              <a:solidFill>
                <a:schemeClr val="accent4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s" sz="1600">
                <a:solidFill>
                  <a:schemeClr val="lt2"/>
                </a:solidFill>
              </a:rPr>
              <a:t>Mayor probabilidad de conversión</a:t>
            </a:r>
            <a:endParaRPr sz="1600">
              <a:solidFill>
                <a:schemeClr val="lt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s" sz="1600">
                <a:solidFill>
                  <a:schemeClr val="lt2"/>
                </a:solidFill>
              </a:rPr>
              <a:t>Retención de usuarios</a:t>
            </a:r>
            <a:endParaRPr sz="1600">
              <a:solidFill>
                <a:schemeClr val="lt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s" sz="1600">
                <a:solidFill>
                  <a:schemeClr val="lt2"/>
                </a:solidFill>
              </a:rPr>
              <a:t>Mejor retorno de inversión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325" y="1355275"/>
            <a:ext cx="2856175" cy="17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 Performance Optimization (</a:t>
            </a:r>
            <a:r>
              <a:rPr b="1" i="1" lang="es"/>
              <a:t>WPO</a:t>
            </a:r>
            <a:r>
              <a:rPr lang="es"/>
              <a:t>)</a:t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465325" y="803175"/>
            <a:ext cx="4841100" cy="3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Algunas recomendaciones: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Comprimir imágenes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Usar temas o plantillas livianas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Utilizar un CDN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Eliminar plugins que no se usan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Implementar la compresión Gzip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Evitar el Hotlinking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Usar Cloud Hosting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Sacar partido al cache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Eliminar solicitudes HTTP ociosas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Minimizar el impacto de JavaScript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" sz="1600">
                <a:solidFill>
                  <a:srgbClr val="666666"/>
                </a:solidFill>
              </a:rPr>
              <a:t>Optimizar CSS</a:t>
            </a:r>
            <a:endParaRPr sz="1600">
              <a:solidFill>
                <a:srgbClr val="666666"/>
              </a:solidFill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325" y="1355275"/>
            <a:ext cx="2856175" cy="17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 Performance Optimization (</a:t>
            </a:r>
            <a:r>
              <a:rPr b="1" i="1" lang="es"/>
              <a:t>WPO</a:t>
            </a:r>
            <a:r>
              <a:rPr lang="es"/>
              <a:t>)</a:t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465325" y="803175"/>
            <a:ext cx="4841100" cy="3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666666"/>
                </a:solidFill>
              </a:rPr>
              <a:t>Algunas recomendaciones: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s" sz="1600">
                <a:solidFill>
                  <a:srgbClr val="B7B7B7"/>
                </a:solidFill>
              </a:rPr>
              <a:t>Comprimir imágenes</a:t>
            </a:r>
            <a:endParaRPr sz="1600">
              <a:solidFill>
                <a:srgbClr val="B7B7B7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s" sz="1600">
                <a:solidFill>
                  <a:srgbClr val="B7B7B7"/>
                </a:solidFill>
              </a:rPr>
              <a:t>Usar temas o plantillas livianas</a:t>
            </a:r>
            <a:endParaRPr sz="1600">
              <a:solidFill>
                <a:srgbClr val="B7B7B7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s" sz="1600">
                <a:solidFill>
                  <a:srgbClr val="B7B7B7"/>
                </a:solidFill>
              </a:rPr>
              <a:t>Utilizar un CDN</a:t>
            </a:r>
            <a:endParaRPr sz="1600">
              <a:solidFill>
                <a:srgbClr val="B7B7B7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s" sz="1600">
                <a:solidFill>
                  <a:srgbClr val="B7B7B7"/>
                </a:solidFill>
              </a:rPr>
              <a:t>Eliminar plugins que no se usan</a:t>
            </a:r>
            <a:endParaRPr sz="1600">
              <a:solidFill>
                <a:srgbClr val="B7B7B7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s" sz="1600">
                <a:solidFill>
                  <a:srgbClr val="B7B7B7"/>
                </a:solidFill>
              </a:rPr>
              <a:t>Implementar la compresión Gzip</a:t>
            </a:r>
            <a:endParaRPr sz="1600">
              <a:solidFill>
                <a:srgbClr val="B7B7B7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s" sz="1600">
                <a:solidFill>
                  <a:srgbClr val="B7B7B7"/>
                </a:solidFill>
              </a:rPr>
              <a:t>Evitar el Hotlinking</a:t>
            </a:r>
            <a:endParaRPr sz="1600">
              <a:solidFill>
                <a:srgbClr val="B7B7B7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s" sz="1600">
                <a:solidFill>
                  <a:srgbClr val="B7B7B7"/>
                </a:solidFill>
              </a:rPr>
              <a:t>Usar Cloud Hosting</a:t>
            </a:r>
            <a:endParaRPr sz="1600">
              <a:solidFill>
                <a:srgbClr val="B7B7B7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s" sz="1600">
                <a:solidFill>
                  <a:srgbClr val="B7B7B7"/>
                </a:solidFill>
              </a:rPr>
              <a:t>Sacar partido al cache</a:t>
            </a:r>
            <a:endParaRPr sz="1600">
              <a:solidFill>
                <a:srgbClr val="B7B7B7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rPr lang="es" sz="1600">
                <a:solidFill>
                  <a:schemeClr val="accent4"/>
                </a:solidFill>
              </a:rPr>
              <a:t>Eliminar solicitudes HTTP ociosas</a:t>
            </a:r>
            <a:endParaRPr sz="1600">
              <a:solidFill>
                <a:schemeClr val="accent4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rPr lang="es" sz="1600">
                <a:solidFill>
                  <a:schemeClr val="accent4"/>
                </a:solidFill>
              </a:rPr>
              <a:t>Minimizar el impacto de JavaScript</a:t>
            </a:r>
            <a:endParaRPr sz="1600">
              <a:solidFill>
                <a:schemeClr val="accent4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s" sz="1600">
                <a:solidFill>
                  <a:srgbClr val="B7B7B7"/>
                </a:solidFill>
              </a:rPr>
              <a:t>Optimizar CSS</a:t>
            </a:r>
            <a:endParaRPr sz="1600">
              <a:solidFill>
                <a:srgbClr val="B7B7B7"/>
              </a:solidFill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325" y="1355275"/>
            <a:ext cx="2856175" cy="17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