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1"/>
  </p:notesMasterIdLst>
  <p:sldIdLst>
    <p:sldId id="256" r:id="rId2"/>
    <p:sldId id="304" r:id="rId3"/>
    <p:sldId id="385" r:id="rId4"/>
    <p:sldId id="320" r:id="rId5"/>
    <p:sldId id="321" r:id="rId6"/>
    <p:sldId id="324" r:id="rId7"/>
    <p:sldId id="325" r:id="rId8"/>
    <p:sldId id="330" r:id="rId9"/>
    <p:sldId id="332" r:id="rId10"/>
    <p:sldId id="334" r:id="rId11"/>
    <p:sldId id="336" r:id="rId12"/>
    <p:sldId id="338" r:id="rId13"/>
    <p:sldId id="339" r:id="rId14"/>
    <p:sldId id="394" r:id="rId15"/>
    <p:sldId id="396" r:id="rId16"/>
    <p:sldId id="377" r:id="rId17"/>
    <p:sldId id="380" r:id="rId18"/>
    <p:sldId id="381" r:id="rId19"/>
    <p:sldId id="418" r:id="rId20"/>
    <p:sldId id="389" r:id="rId21"/>
    <p:sldId id="386" r:id="rId22"/>
    <p:sldId id="419" r:id="rId23"/>
    <p:sldId id="420" r:id="rId24"/>
    <p:sldId id="421" r:id="rId25"/>
    <p:sldId id="423" r:id="rId26"/>
    <p:sldId id="424" r:id="rId27"/>
    <p:sldId id="425" r:id="rId28"/>
    <p:sldId id="426" r:id="rId29"/>
    <p:sldId id="427" r:id="rId30"/>
    <p:sldId id="428" r:id="rId31"/>
    <p:sldId id="429" r:id="rId32"/>
    <p:sldId id="406" r:id="rId33"/>
    <p:sldId id="430" r:id="rId34"/>
    <p:sldId id="431" r:id="rId35"/>
    <p:sldId id="432" r:id="rId36"/>
    <p:sldId id="433" r:id="rId37"/>
    <p:sldId id="434" r:id="rId38"/>
    <p:sldId id="435" r:id="rId39"/>
    <p:sldId id="384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CC66"/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3" d="100"/>
          <a:sy n="63" d="100"/>
        </p:scale>
        <p:origin x="-25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5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D2195AC-EA81-4EC3-BA25-FB9F62DAB70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E68C81-CEFD-44CE-8578-50EB54B2B23A}" type="slidenum">
              <a:rPr lang="es-ES" smtClean="0"/>
              <a:pPr>
                <a:defRPr/>
              </a:pPr>
              <a:t>1</a:t>
            </a:fld>
            <a:endParaRPr lang="es-E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1B1EEA-E0EC-4640-B217-3D6F6FDE8C0D}" type="slidenum">
              <a:rPr lang="es-ES" smtClean="0"/>
              <a:pPr>
                <a:defRPr/>
              </a:pPr>
              <a:t>10</a:t>
            </a:fld>
            <a:endParaRPr lang="es-E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4D2309-BE78-4302-B9F3-9CA67F28EFE4}" type="slidenum">
              <a:rPr lang="es-ES" smtClean="0"/>
              <a:pPr>
                <a:defRPr/>
              </a:pPr>
              <a:t>11</a:t>
            </a:fld>
            <a:endParaRPr lang="es-E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5526A6-CE53-4333-8B0E-BA5A772C8B49}" type="slidenum">
              <a:rPr lang="es-ES" smtClean="0"/>
              <a:pPr>
                <a:defRPr/>
              </a:pPr>
              <a:t>12</a:t>
            </a:fld>
            <a:endParaRPr lang="es-E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ECD8A7-EAB1-4886-B66D-2B58C62B3FB9}" type="slidenum">
              <a:rPr lang="es-ES" smtClean="0"/>
              <a:pPr>
                <a:defRPr/>
              </a:pPr>
              <a:t>13</a:t>
            </a:fld>
            <a:endParaRPr lang="es-E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3992F4-C62C-4263-885F-AEE748FE8D06}" type="slidenum">
              <a:rPr lang="es-ES" smtClean="0"/>
              <a:pPr>
                <a:defRPr/>
              </a:pPr>
              <a:t>15</a:t>
            </a:fld>
            <a:endParaRPr lang="es-E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65A60C7-C303-4481-91F4-9C1F548F8DC8}" type="slidenum">
              <a:rPr lang="es-ES" smtClean="0"/>
              <a:pPr>
                <a:defRPr/>
              </a:pPr>
              <a:t>16</a:t>
            </a:fld>
            <a:endParaRPr lang="es-E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4732C3-46B3-4241-B0ED-D2A9BCFF9E92}" type="slidenum">
              <a:rPr lang="es-ES" smtClean="0"/>
              <a:pPr>
                <a:defRPr/>
              </a:pPr>
              <a:t>17</a:t>
            </a:fld>
            <a:endParaRPr lang="es-E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6C7E1F-B70C-4B49-9CDA-8DF8E397BD36}" type="slidenum">
              <a:rPr lang="es-ES" smtClean="0"/>
              <a:pPr>
                <a:defRPr/>
              </a:pPr>
              <a:t>18</a:t>
            </a:fld>
            <a:endParaRPr lang="es-E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056A65-A2F8-40D2-BC06-058A83EDA35F}" type="slidenum">
              <a:rPr lang="es-ES" smtClean="0"/>
              <a:pPr>
                <a:defRPr/>
              </a:pPr>
              <a:t>20</a:t>
            </a:fld>
            <a:endParaRPr lang="es-E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82FF6E-FBC8-461B-A3DE-85A0F2E7C796}" type="slidenum">
              <a:rPr lang="es-ES" smtClean="0"/>
              <a:pPr>
                <a:defRPr/>
              </a:pPr>
              <a:t>21</a:t>
            </a:fld>
            <a:endParaRPr lang="es-E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705B5A-626D-4C82-B715-A07421C010C3}" type="slidenum">
              <a:rPr lang="es-ES" smtClean="0"/>
              <a:pPr>
                <a:defRPr/>
              </a:pPr>
              <a:t>2</a:t>
            </a:fld>
            <a:endParaRPr lang="es-E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D4881D-F973-4116-A174-AA154C7DE25D}" type="slidenum">
              <a:rPr lang="es-ES" smtClean="0"/>
              <a:pPr/>
              <a:t>22</a:t>
            </a:fld>
            <a:endParaRPr lang="es-E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674B714-568A-4257-AAE3-381A5B1996E7}" type="slidenum">
              <a:rPr lang="es-ES" smtClean="0"/>
              <a:pPr>
                <a:defRPr/>
              </a:pPr>
              <a:t>39</a:t>
            </a:fld>
            <a:endParaRPr lang="es-E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495D3C-4722-4C7F-B3D0-0F01697C7033}" type="slidenum">
              <a:rPr lang="es-ES" smtClean="0"/>
              <a:pPr>
                <a:defRPr/>
              </a:pPr>
              <a:t>3</a:t>
            </a:fld>
            <a:endParaRPr lang="es-E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80913A-E172-4D24-855A-55169FED5E5B}" type="slidenum">
              <a:rPr lang="es-ES" smtClean="0"/>
              <a:pPr>
                <a:defRPr/>
              </a:pPr>
              <a:t>4</a:t>
            </a:fld>
            <a:endParaRPr lang="es-E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9087EB-3E73-4434-826D-03A53025F460}" type="slidenum">
              <a:rPr lang="es-ES" smtClean="0"/>
              <a:pPr>
                <a:defRPr/>
              </a:pPr>
              <a:t>5</a:t>
            </a:fld>
            <a:endParaRPr lang="es-E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AF3898-FBDE-433B-9593-A2D87CE70D6F}" type="slidenum">
              <a:rPr lang="es-ES" smtClean="0"/>
              <a:pPr>
                <a:defRPr/>
              </a:pPr>
              <a:t>6</a:t>
            </a:fld>
            <a:endParaRPr lang="es-E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947317-66BA-4480-886F-3503ED7951A4}" type="slidenum">
              <a:rPr lang="es-ES" smtClean="0"/>
              <a:pPr>
                <a:defRPr/>
              </a:pPr>
              <a:t>7</a:t>
            </a:fld>
            <a:endParaRPr lang="es-E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1A531E-95EF-4C24-8080-E74846931A74}" type="slidenum">
              <a:rPr lang="es-ES" smtClean="0"/>
              <a:pPr>
                <a:defRPr/>
              </a:pPr>
              <a:t>8</a:t>
            </a:fld>
            <a:endParaRPr lang="es-E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ACE080-C186-4E3C-965A-CCAA2B8650F6}" type="slidenum">
              <a:rPr lang="es-ES" smtClean="0"/>
              <a:pPr>
                <a:defRPr/>
              </a:pPr>
              <a:t>9</a:t>
            </a:fld>
            <a:endParaRPr lang="es-E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42E4C-6B6F-402B-8449-F7FC0F3803F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9A632-27FF-4C61-9948-0C38D85D3D0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CE08B-B2A6-44D8-A0C1-14206674751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AAE16-648C-4BEA-80C7-B0B9EB33ADF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4C0BA-5588-40F1-964D-80F2EC360DA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D189C-12D7-47BE-AB90-7FCD38FE2C3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F75C5-7DDB-42F1-97F9-1B304390223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3D325-CA14-4F2C-99D5-55C68757C95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04CA1-CA75-40D3-93B6-D3D086E927E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B4022-8797-4A9A-ACA0-F3719478635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AD9D8-1459-4B1E-8090-311C16D913D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614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920AC58C-1FE9-4541-A2F4-67E51EF9B41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Hoja_de_c_lculo_de_Microsoft_Office_Excel_97-20032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Documento_de_Microsoft_Office_Word_97-20033.doc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Hoja_de_c_lculo_de_Microsoft_Office_Excel_97-20034.xls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Hoja_de_c_lculo_de_Microsoft_Office_Excel_97-2003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43063" y="2060848"/>
            <a:ext cx="7205662" cy="1944216"/>
          </a:xfrm>
        </p:spPr>
        <p:txBody>
          <a:bodyPr/>
          <a:lstStyle/>
          <a:p>
            <a:pPr eaLnBrk="1" hangingPunct="1"/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b="1" dirty="0" smtClean="0"/>
              <a:t>Introducción al estándar ISO/IEC 29110 </a:t>
            </a:r>
            <a:r>
              <a:rPr lang="es-MX" sz="3600" b="1" dirty="0" err="1" smtClean="0"/>
              <a:t>Perfíl</a:t>
            </a:r>
            <a:r>
              <a:rPr lang="es-MX" sz="3600" b="1" dirty="0" smtClean="0"/>
              <a:t> Básico 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200" b="1" dirty="0" smtClean="0"/>
              <a:t>guía </a:t>
            </a:r>
            <a:r>
              <a:rPr lang="es-MX" sz="3200" b="1" dirty="0" smtClean="0"/>
              <a:t>de procesos de software para pequeñas organizaciones</a:t>
            </a:r>
            <a:r>
              <a:rPr lang="es-ES_tradnl" sz="3600" b="1" dirty="0" smtClean="0"/>
              <a:t/>
            </a:r>
            <a:br>
              <a:rPr lang="es-ES_tradnl" sz="3600" b="1" dirty="0" smtClean="0"/>
            </a:br>
            <a:r>
              <a:rPr lang="es-ES_tradnl" sz="3600" b="1" dirty="0" smtClean="0"/>
              <a:t> </a:t>
            </a:r>
            <a:endParaRPr lang="es-ES" sz="3600" b="1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8750" y="4000500"/>
            <a:ext cx="7072313" cy="23574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sz="2400" b="1" dirty="0" err="1" smtClean="0"/>
              <a:t>Hanna</a:t>
            </a:r>
            <a:r>
              <a:rPr lang="es-ES_tradnl" sz="2400" b="1" dirty="0" smtClean="0"/>
              <a:t> </a:t>
            </a:r>
            <a:r>
              <a:rPr lang="es-ES_tradnl" sz="2400" b="1" dirty="0" err="1" smtClean="0"/>
              <a:t>Oktaba</a:t>
            </a:r>
            <a:endParaRPr lang="es-ES_tradnl" sz="2400" b="1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ES_tradnl" sz="2000" b="1" dirty="0" smtClean="0"/>
              <a:t>hanna.oktaba@ciencias.unam.mx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ES_tradnl" sz="2400" b="1" dirty="0" smtClean="0"/>
              <a:t>Abril</a:t>
            </a:r>
            <a:r>
              <a:rPr lang="es-ES_tradnl" sz="2400" b="1" dirty="0" smtClean="0"/>
              <a:t> </a:t>
            </a:r>
            <a:r>
              <a:rPr lang="es-ES_tradnl" sz="2400" b="1" dirty="0" smtClean="0"/>
              <a:t>de 2011</a:t>
            </a:r>
            <a:endParaRPr lang="es-ES" sz="2400" b="1" dirty="0" smtClean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75" y="357188"/>
            <a:ext cx="3500438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Evaluaciones Finales</a:t>
            </a:r>
            <a:endParaRPr lang="es-ES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Niveles de madurez finales</a:t>
            </a:r>
          </a:p>
          <a:p>
            <a:pPr eaLnBrk="1" hangingPunct="1"/>
            <a:endParaRPr lang="es-ES_tradnl" smtClean="0"/>
          </a:p>
          <a:p>
            <a:pPr eaLnBrk="1" hangingPunct="1"/>
            <a:endParaRPr lang="es-ES_tradnl" smtClean="0"/>
          </a:p>
          <a:p>
            <a:pPr eaLnBrk="1" hangingPunct="1"/>
            <a:endParaRPr lang="es-ES_tradnl" smtClean="0"/>
          </a:p>
          <a:p>
            <a:pPr eaLnBrk="1" hangingPunct="1"/>
            <a:endParaRPr lang="es-ES_tradnl" smtClean="0"/>
          </a:p>
          <a:p>
            <a:pPr eaLnBrk="1" hangingPunct="1"/>
            <a:endParaRPr lang="es-ES_tradnl" smtClean="0"/>
          </a:p>
          <a:p>
            <a:pPr eaLnBrk="1" hangingPunct="1"/>
            <a:r>
              <a:rPr lang="es-ES_tradnl" smtClean="0"/>
              <a:t>Promedio: 1.19</a:t>
            </a:r>
          </a:p>
          <a:p>
            <a:pPr eaLnBrk="1" hangingPunct="1"/>
            <a:endParaRPr lang="es-ES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528638" y="2835275"/>
          <a:ext cx="8386762" cy="1508125"/>
        </p:xfrm>
        <a:graphic>
          <a:graphicData uri="http://schemas.openxmlformats.org/presentationml/2006/ole">
            <p:oleObj spid="_x0000_s2050" name="Hoja de cálculo" r:id="rId4" imgW="9011160" imgH="1620000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smtClean="0"/>
              <a:t>Esfuerzo invertido en la implantación</a:t>
            </a:r>
            <a:endParaRPr lang="es-ES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1479550" y="5232400"/>
            <a:ext cx="7626350" cy="86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_tradnl" sz="2800" smtClean="0"/>
              <a:t>El esfuerzo fue directamente proporcional a la mejora</a:t>
            </a:r>
            <a:endParaRPr lang="es-ES" sz="2800" smtClean="0"/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0" y="5967413"/>
            <a:ext cx="9144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1200">
                <a:cs typeface="Times New Roman" pitchFamily="18" charset="0"/>
              </a:rPr>
              <a:t> </a:t>
            </a:r>
            <a:endParaRPr lang="es-ES" sz="1200">
              <a:cs typeface="Times New Roman" pitchFamily="18" charset="0"/>
            </a:endParaRPr>
          </a:p>
          <a:p>
            <a:pPr eaLnBrk="0" hangingPunct="0"/>
            <a:endParaRPr lang="es-ES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304800" y="2133600"/>
          <a:ext cx="8801100" cy="3219450"/>
        </p:xfrm>
        <a:graphic>
          <a:graphicData uri="http://schemas.openxmlformats.org/presentationml/2006/ole">
            <p:oleObj spid="_x0000_s4098" name="Documento" r:id="rId4" imgW="5793116" imgH="2127336" progId="Word.Documen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smtClean="0"/>
              <a:t>Resultados análisis de </a:t>
            </a:r>
            <a:br>
              <a:rPr lang="es-ES_tradnl" smtClean="0"/>
            </a:br>
            <a:r>
              <a:rPr lang="es-ES_tradnl" smtClean="0"/>
              <a:t>brecha VS CMM-I nivel 2</a:t>
            </a:r>
            <a:endParaRPr lang="es-ES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Cumplimiento de prácticas CMMI versión escalonada, nivel 2: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1835150" y="2997200"/>
          <a:ext cx="6562725" cy="3203575"/>
        </p:xfrm>
        <a:graphic>
          <a:graphicData uri="http://schemas.openxmlformats.org/presentationml/2006/ole">
            <p:oleObj spid="_x0000_s5122" name="Gráfico" r:id="rId4" imgW="6131160" imgH="2992680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Normalización de MoProSoft </a:t>
            </a:r>
            <a:r>
              <a:rPr lang="es-MX" sz="3200" smtClean="0"/>
              <a:t>2005</a:t>
            </a:r>
            <a:endParaRPr lang="es-MX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479550" y="2274888"/>
            <a:ext cx="7578725" cy="378936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s-MX" sz="240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es-MX" sz="2800" b="1" smtClean="0"/>
              <a:t>Norma mexicana NMX-I-059- NYCE-2005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MX" sz="2400" smtClean="0"/>
              <a:t>	</a:t>
            </a:r>
            <a:r>
              <a:rPr lang="es-MX" sz="2400" b="1" i="1" smtClean="0"/>
              <a:t>Tecnología de la Información-Software-Modelos de procesos y de evaluación para desarrollo y mantenimiento de software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s-MX" sz="2000" b="1" i="1" smtClean="0"/>
              <a:t>Parte 01: Definición de conceptos y productos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s-MX" sz="2000" b="1" i="1" smtClean="0"/>
              <a:t>Parte 02: Requisitos de procesos (MoProSoft)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s-MX" sz="2000" b="1" i="1" smtClean="0">
                <a:solidFill>
                  <a:srgbClr val="C00000"/>
                </a:solidFill>
              </a:rPr>
              <a:t>Parte03: Guía de implantación de procesos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s-MX" sz="2000" b="1" i="1" smtClean="0"/>
              <a:t>Parte 04: Directrices para la evaluación (EvalProSoft)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s-ES_tradnl" sz="2400" b="1" smtClean="0">
                <a:solidFill>
                  <a:srgbClr val="C00000"/>
                </a:solidFill>
              </a:rPr>
              <a:t>Entró en vigor el 15 de octubre de 2005.</a:t>
            </a:r>
            <a:endParaRPr lang="es-MX" sz="2400" b="1" smtClean="0">
              <a:solidFill>
                <a:srgbClr val="C00000"/>
              </a:solidFill>
            </a:endParaRPr>
          </a:p>
          <a:p>
            <a:pPr marL="609600" indent="-609600" eaLnBrk="1" hangingPunct="1">
              <a:lnSpc>
                <a:spcPct val="90000"/>
              </a:lnSpc>
            </a:pPr>
            <a:endParaRPr lang="es-MX" sz="2800" b="1" smtClean="0"/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endParaRPr lang="es-MX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sz="3600" dirty="0" smtClean="0"/>
              <a:t>Estado actual de </a:t>
            </a:r>
            <a:r>
              <a:rPr lang="es-ES_tradnl" sz="3600" dirty="0" err="1" smtClean="0"/>
              <a:t>MoProSoft</a:t>
            </a:r>
            <a:r>
              <a:rPr lang="es-ES_tradnl" sz="3600" dirty="0" smtClean="0"/>
              <a:t> en México a 5 años de la publicación como norma</a:t>
            </a:r>
            <a:endParaRPr lang="es-MX" sz="3600" dirty="0" smtClean="0"/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_tradnl" dirty="0" smtClean="0">
                <a:solidFill>
                  <a:srgbClr val="C00000"/>
                </a:solidFill>
              </a:rPr>
              <a:t>Tenemos</a:t>
            </a:r>
          </a:p>
          <a:p>
            <a:pPr lvl="1" eaLnBrk="1" hangingPunct="1"/>
            <a:r>
              <a:rPr lang="es-ES_tradnl" sz="3200" dirty="0" smtClean="0"/>
              <a:t> Dos organismos verificadores</a:t>
            </a:r>
          </a:p>
          <a:p>
            <a:pPr lvl="1" eaLnBrk="1" hangingPunct="1"/>
            <a:r>
              <a:rPr lang="es-ES_tradnl" sz="3200" dirty="0" smtClean="0"/>
              <a:t>Varias empresas consultoras</a:t>
            </a:r>
          </a:p>
          <a:p>
            <a:pPr lvl="1" eaLnBrk="1" hangingPunct="1"/>
            <a:r>
              <a:rPr lang="es-ES_tradnl" sz="3200" dirty="0" smtClean="0"/>
              <a:t>Casi 300 empresas evaluadas en niveles 1-3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mtClean="0"/>
              <a:t> MoProSoft como estándar ISO/IEC</a:t>
            </a:r>
            <a:r>
              <a:rPr lang="es-ES" smtClean="0"/>
              <a:t/>
            </a:r>
            <a:br>
              <a:rPr lang="es-ES" smtClean="0"/>
            </a:br>
            <a:endParaRPr lang="es-E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s-E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Iniciativa Internacional</a:t>
            </a:r>
            <a:endParaRPr lang="es-E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smtClean="0">
                <a:solidFill>
                  <a:srgbClr val="A50021"/>
                </a:solidFill>
              </a:rPr>
              <a:t>ISO/IEC JTC 1 SC7</a:t>
            </a:r>
            <a:r>
              <a:rPr lang="es-MX" smtClean="0"/>
              <a:t> convoca en junio 2005 un grupo de trabajo </a:t>
            </a:r>
            <a:r>
              <a:rPr lang="es-MX" smtClean="0">
                <a:solidFill>
                  <a:srgbClr val="A50021"/>
                </a:solidFill>
              </a:rPr>
              <a:t>WG 24</a:t>
            </a:r>
            <a:r>
              <a:rPr lang="es-MX" smtClean="0"/>
              <a:t> para definir procesos de software para </a:t>
            </a:r>
            <a:r>
              <a:rPr lang="es-MX" smtClean="0">
                <a:solidFill>
                  <a:srgbClr val="A50021"/>
                </a:solidFill>
              </a:rPr>
              <a:t>Very Small Enterprises</a:t>
            </a:r>
            <a:r>
              <a:rPr lang="es-MX" smtClean="0"/>
              <a:t> (VSE) 1-25 personas</a:t>
            </a:r>
          </a:p>
          <a:p>
            <a:pPr eaLnBrk="1" hangingPunct="1"/>
            <a:endParaRPr lang="es-MX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Iniciativa ISO/IEC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_tradnl" smtClean="0"/>
              <a:t> </a:t>
            </a:r>
            <a:r>
              <a:rPr lang="es-ES_tradnl" smtClean="0">
                <a:solidFill>
                  <a:srgbClr val="C00000"/>
                </a:solidFill>
              </a:rPr>
              <a:t>Mayo 2006 reunión ISO WG24 en Tailandia</a:t>
            </a:r>
          </a:p>
          <a:p>
            <a:pPr eaLnBrk="1" hangingPunct="1">
              <a:lnSpc>
                <a:spcPct val="90000"/>
              </a:lnSpc>
            </a:pPr>
            <a:r>
              <a:rPr lang="es-ES_tradnl" sz="2800" smtClean="0"/>
              <a:t>Dirigido por Tailandia con la participación de USA, India, Irlanda, Bélgica, Finlandia, Luxemburgo, Canadá, Nueva Zelanda, Corea,  y México.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b="1" smtClean="0">
                <a:solidFill>
                  <a:srgbClr val="C00000"/>
                </a:solidFill>
              </a:rPr>
              <a:t>En votación unánime decide tomar la norma mexicana como base para su trabajo.</a:t>
            </a:r>
          </a:p>
          <a:p>
            <a:pPr lvl="1" eaLnBrk="1" hangingPunct="1">
              <a:lnSpc>
                <a:spcPct val="90000"/>
              </a:lnSpc>
            </a:pPr>
            <a:endParaRPr lang="es-ES_tradnl" b="1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dirty="0" smtClean="0"/>
              <a:t>Iniciativa ISO/IEC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 </a:t>
            </a:r>
            <a:r>
              <a:rPr lang="es-ES_tradnl" smtClean="0">
                <a:solidFill>
                  <a:srgbClr val="A50021"/>
                </a:solidFill>
              </a:rPr>
              <a:t>Octubre 2006 reunión ISO WG24 en Luxemburgo</a:t>
            </a:r>
          </a:p>
          <a:p>
            <a:pPr eaLnBrk="1" hangingPunct="1"/>
            <a:r>
              <a:rPr lang="es-MX" smtClean="0"/>
              <a:t>Se selecciona </a:t>
            </a:r>
            <a:r>
              <a:rPr lang="es-MX" smtClean="0">
                <a:solidFill>
                  <a:srgbClr val="A50021"/>
                </a:solidFill>
              </a:rPr>
              <a:t>Perfil Básico </a:t>
            </a:r>
            <a:r>
              <a:rPr lang="es-MX" smtClean="0"/>
              <a:t>de procesos</a:t>
            </a:r>
          </a:p>
          <a:p>
            <a:pPr eaLnBrk="1" hangingPunct="1">
              <a:buFont typeface="Wingdings" pitchFamily="2" charset="2"/>
              <a:buNone/>
            </a:pPr>
            <a:r>
              <a:rPr lang="es-MX" smtClean="0"/>
              <a:t>		</a:t>
            </a:r>
            <a:r>
              <a:rPr lang="es-MX" sz="2800" smtClean="0">
                <a:solidFill>
                  <a:srgbClr val="A50021"/>
                </a:solidFill>
              </a:rPr>
              <a:t>Administración de Proyectos Específicos 	Desarrollo y Mantenimiento de Software</a:t>
            </a:r>
            <a:endParaRPr lang="es-MX" smtClean="0">
              <a:solidFill>
                <a:srgbClr val="A50021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s-ES_tradnl" sz="2800" smtClean="0"/>
              <a:t>Como la primera parte para el estándar  de VSEs</a:t>
            </a:r>
            <a:endParaRPr lang="es-MX" sz="2800" smtClean="0"/>
          </a:p>
          <a:p>
            <a:pPr eaLnBrk="1" hangingPunct="1"/>
            <a:endParaRPr lang="es-ES_tradnl" sz="2800" smtClean="0"/>
          </a:p>
          <a:p>
            <a:pPr lvl="1" eaLnBrk="1" hangingPunct="1"/>
            <a:endParaRPr lang="es-ES_tradnl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Iniciativa ISO/IEC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_tradnl" dirty="0" smtClean="0">
                <a:solidFill>
                  <a:srgbClr val="C00000"/>
                </a:solidFill>
              </a:rPr>
              <a:t>2007-2010</a:t>
            </a:r>
          </a:p>
          <a:p>
            <a:r>
              <a:rPr lang="es-ES_tradnl" dirty="0" smtClean="0"/>
              <a:t>Trabajo sobre el estándar en dos reuniones anuales con varias rondas de votación y comentarios.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Contenido</a:t>
            </a:r>
            <a:endParaRPr lang="es-E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s-MX" dirty="0" smtClean="0"/>
          </a:p>
          <a:p>
            <a:pPr eaLnBrk="1" hangingPunct="1"/>
            <a:r>
              <a:rPr lang="es-MX" dirty="0" err="1" smtClean="0"/>
              <a:t>MoProSoft</a:t>
            </a:r>
            <a:r>
              <a:rPr lang="es-MX" dirty="0" smtClean="0"/>
              <a:t> en México</a:t>
            </a:r>
          </a:p>
          <a:p>
            <a:pPr eaLnBrk="1" hangingPunct="1"/>
            <a:endParaRPr lang="es-MX" dirty="0" smtClean="0"/>
          </a:p>
          <a:p>
            <a:pPr eaLnBrk="1" hangingPunct="1"/>
            <a:r>
              <a:rPr lang="es-MX" dirty="0" smtClean="0"/>
              <a:t> </a:t>
            </a:r>
            <a:r>
              <a:rPr lang="es-MX" dirty="0" err="1" smtClean="0"/>
              <a:t>MoProSoft</a:t>
            </a:r>
            <a:r>
              <a:rPr lang="es-MX" dirty="0" smtClean="0"/>
              <a:t> como estándar ISO/IEC 29110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Estructura de 29110</a:t>
            </a:r>
            <a:endParaRPr lang="es-E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altLang="ja-JP" sz="2400" smtClean="0"/>
              <a:t>ISO/IEC 29110 </a:t>
            </a:r>
            <a:r>
              <a:rPr lang="en-CA" altLang="ja-JP" sz="2400" b="1" i="1" smtClean="0"/>
              <a:t>Software Engineering — </a:t>
            </a:r>
            <a:r>
              <a:rPr lang="en-CA" altLang="ja-JP" sz="2400" b="1" i="1" smtClean="0">
                <a:solidFill>
                  <a:srgbClr val="C00000"/>
                </a:solidFill>
              </a:rPr>
              <a:t>Lifecycle Profiles for Very Small Entities (VSEs)</a:t>
            </a:r>
            <a:r>
              <a:rPr lang="en-CA" altLang="ja-JP" sz="2400" b="1" smtClean="0">
                <a:solidFill>
                  <a:srgbClr val="C00000"/>
                </a:solidFill>
              </a:rPr>
              <a:t>:</a:t>
            </a:r>
            <a:endParaRPr lang="de-DE" altLang="ja-JP" sz="2400" b="1" i="1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de-DE" altLang="ja-JP" sz="2400" b="1" i="1" smtClean="0"/>
              <a:t>Part 1: Overview </a:t>
            </a:r>
            <a:endParaRPr lang="en-CA" altLang="ja-JP" sz="2400" b="1" i="1" smtClean="0"/>
          </a:p>
          <a:p>
            <a:pPr eaLnBrk="1" hangingPunct="1">
              <a:lnSpc>
                <a:spcPct val="90000"/>
              </a:lnSpc>
            </a:pPr>
            <a:r>
              <a:rPr lang="en-CA" altLang="ja-JP" sz="2400" b="1" i="1" smtClean="0"/>
              <a:t>Part 2: Framework and Taxonomy </a:t>
            </a:r>
            <a:endParaRPr lang="de-DE" altLang="ja-JP" sz="2400" b="1" i="1" smtClean="0"/>
          </a:p>
          <a:p>
            <a:pPr eaLnBrk="1" hangingPunct="1">
              <a:lnSpc>
                <a:spcPct val="90000"/>
              </a:lnSpc>
            </a:pPr>
            <a:r>
              <a:rPr lang="de-DE" altLang="ja-JP" sz="2400" b="1" i="1" smtClean="0"/>
              <a:t>Part 3: Assessment Guide </a:t>
            </a:r>
          </a:p>
          <a:p>
            <a:pPr eaLnBrk="1" hangingPunct="1">
              <a:lnSpc>
                <a:spcPct val="90000"/>
              </a:lnSpc>
            </a:pPr>
            <a:r>
              <a:rPr lang="de-DE" altLang="ja-JP" sz="2400" b="1" i="1" smtClean="0"/>
              <a:t>Part 4: Profile Specifications</a:t>
            </a:r>
          </a:p>
          <a:p>
            <a:pPr lvl="2" eaLnBrk="1" hangingPunct="1">
              <a:lnSpc>
                <a:spcPct val="90000"/>
              </a:lnSpc>
            </a:pPr>
            <a:r>
              <a:rPr lang="de-DE" altLang="ja-JP" sz="1800" b="1" i="1" smtClean="0">
                <a:solidFill>
                  <a:srgbClr val="C00000"/>
                </a:solidFill>
              </a:rPr>
              <a:t>Part 4-1-2: Specification – Basic VSE Profile </a:t>
            </a:r>
          </a:p>
          <a:p>
            <a:pPr lvl="2" eaLnBrk="1" hangingPunct="1">
              <a:lnSpc>
                <a:spcPct val="90000"/>
              </a:lnSpc>
            </a:pPr>
            <a:r>
              <a:rPr lang="de-DE" altLang="ja-JP" sz="1800" b="1" i="1" smtClean="0"/>
              <a:t>Part 4-n: Specification - Profile n  </a:t>
            </a:r>
          </a:p>
          <a:p>
            <a:pPr eaLnBrk="1" hangingPunct="1">
              <a:lnSpc>
                <a:spcPct val="90000"/>
              </a:lnSpc>
            </a:pPr>
            <a:r>
              <a:rPr lang="de-DE" altLang="ja-JP" sz="2400" b="1" i="1" smtClean="0"/>
              <a:t>Part 5: Management and Engineering Guides</a:t>
            </a:r>
            <a:endParaRPr lang="en-CA" altLang="ja-JP" sz="2400" b="1" i="1" smtClean="0"/>
          </a:p>
          <a:p>
            <a:pPr lvl="2" eaLnBrk="1" hangingPunct="1">
              <a:lnSpc>
                <a:spcPct val="90000"/>
              </a:lnSpc>
            </a:pPr>
            <a:r>
              <a:rPr lang="en-CA" altLang="ja-JP" sz="1800" b="1" i="1" smtClean="0">
                <a:solidFill>
                  <a:srgbClr val="C00000"/>
                </a:solidFill>
              </a:rPr>
              <a:t>Part 5-1-2: Management and Engineering Guide – Basic VSE Profile </a:t>
            </a:r>
          </a:p>
          <a:p>
            <a:pPr lvl="2" eaLnBrk="1" hangingPunct="1">
              <a:lnSpc>
                <a:spcPct val="90000"/>
              </a:lnSpc>
            </a:pPr>
            <a:r>
              <a:rPr lang="en-CA" altLang="ja-JP" sz="1800" b="1" i="1" smtClean="0"/>
              <a:t>Part 5-n-m: Management and Engineering Guide - Profile n </a:t>
            </a:r>
            <a:endParaRPr lang="es-ES" sz="1800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Modelos y Estándares disponibles</a:t>
            </a:r>
          </a:p>
        </p:txBody>
      </p:sp>
      <p:sp>
        <p:nvSpPr>
          <p:cNvPr id="36867" name="Line 3"/>
          <p:cNvSpPr>
            <a:spLocks noChangeShapeType="1"/>
          </p:cNvSpPr>
          <p:nvPr/>
        </p:nvSpPr>
        <p:spPr bwMode="auto">
          <a:xfrm>
            <a:off x="60325" y="2895600"/>
            <a:ext cx="90074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76200" y="4292600"/>
            <a:ext cx="90678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0" y="2928938"/>
            <a:ext cx="709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/>
              <a:t>ISO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76200" y="4429125"/>
            <a:ext cx="676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b="1"/>
              <a:t>SEI</a:t>
            </a:r>
          </a:p>
        </p:txBody>
      </p:sp>
      <p:sp>
        <p:nvSpPr>
          <p:cNvPr id="36871" name="Line 8"/>
          <p:cNvSpPr>
            <a:spLocks noChangeShapeType="1"/>
          </p:cNvSpPr>
          <p:nvPr/>
        </p:nvSpPr>
        <p:spPr bwMode="auto">
          <a:xfrm>
            <a:off x="857250" y="2357438"/>
            <a:ext cx="0" cy="533400"/>
          </a:xfrm>
          <a:prstGeom prst="line">
            <a:avLst/>
          </a:prstGeom>
          <a:noFill/>
          <a:ln w="57150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36872" name="Text Box 9"/>
          <p:cNvSpPr txBox="1">
            <a:spLocks noChangeArrowheads="1"/>
          </p:cNvSpPr>
          <p:nvPr/>
        </p:nvSpPr>
        <p:spPr bwMode="auto">
          <a:xfrm>
            <a:off x="323850" y="1989138"/>
            <a:ext cx="17605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MX" sz="1400" b="1"/>
              <a:t>ISO</a:t>
            </a:r>
            <a:r>
              <a:rPr lang="en-US" sz="1400" b="1"/>
              <a:t>/IEC </a:t>
            </a:r>
            <a:r>
              <a:rPr lang="es-MX" sz="1400" b="1"/>
              <a:t>12207:1995</a:t>
            </a:r>
            <a:endParaRPr lang="en-US" sz="1400" b="1"/>
          </a:p>
        </p:txBody>
      </p:sp>
      <p:sp>
        <p:nvSpPr>
          <p:cNvPr id="36873" name="Line 10"/>
          <p:cNvSpPr>
            <a:spLocks noChangeShapeType="1"/>
          </p:cNvSpPr>
          <p:nvPr/>
        </p:nvSpPr>
        <p:spPr bwMode="auto">
          <a:xfrm>
            <a:off x="4214813" y="2000250"/>
            <a:ext cx="0" cy="9032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36874" name="Text Box 11"/>
          <p:cNvSpPr txBox="1">
            <a:spLocks noChangeArrowheads="1"/>
          </p:cNvSpPr>
          <p:nvPr/>
        </p:nvSpPr>
        <p:spPr bwMode="auto">
          <a:xfrm>
            <a:off x="3500438" y="1571625"/>
            <a:ext cx="1304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MX" sz="1400" b="1"/>
              <a:t>ISO 9000:2000</a:t>
            </a:r>
            <a:endParaRPr lang="en-US" sz="1400" b="1"/>
          </a:p>
        </p:txBody>
      </p:sp>
      <p:sp>
        <p:nvSpPr>
          <p:cNvPr id="36875" name="Line 12"/>
          <p:cNvSpPr>
            <a:spLocks noChangeShapeType="1"/>
          </p:cNvSpPr>
          <p:nvPr/>
        </p:nvSpPr>
        <p:spPr bwMode="auto">
          <a:xfrm>
            <a:off x="2700338" y="2349500"/>
            <a:ext cx="0" cy="5334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36876" name="Text Box 13"/>
          <p:cNvSpPr txBox="1">
            <a:spLocks noChangeArrowheads="1"/>
          </p:cNvSpPr>
          <p:nvPr/>
        </p:nvSpPr>
        <p:spPr bwMode="auto">
          <a:xfrm>
            <a:off x="2124075" y="1989138"/>
            <a:ext cx="2052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MX" sz="1400" b="1"/>
              <a:t>ISO</a:t>
            </a:r>
            <a:r>
              <a:rPr lang="en-US" sz="1400" b="1"/>
              <a:t>/IEC TR</a:t>
            </a:r>
            <a:r>
              <a:rPr lang="es-MX" sz="1400" b="1"/>
              <a:t> 15504:1998</a:t>
            </a:r>
            <a:endParaRPr lang="en-US" sz="1400" b="1"/>
          </a:p>
        </p:txBody>
      </p:sp>
      <p:sp>
        <p:nvSpPr>
          <p:cNvPr id="36877" name="Line 14"/>
          <p:cNvSpPr>
            <a:spLocks noChangeShapeType="1"/>
          </p:cNvSpPr>
          <p:nvPr/>
        </p:nvSpPr>
        <p:spPr bwMode="auto">
          <a:xfrm>
            <a:off x="152400" y="3733800"/>
            <a:ext cx="0" cy="5334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36878" name="Text Box 15"/>
          <p:cNvSpPr txBox="1">
            <a:spLocks noChangeArrowheads="1"/>
          </p:cNvSpPr>
          <p:nvPr/>
        </p:nvSpPr>
        <p:spPr bwMode="auto">
          <a:xfrm>
            <a:off x="0" y="3357563"/>
            <a:ext cx="1428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MX" sz="1400" b="1"/>
              <a:t>SW- CMM 1993</a:t>
            </a:r>
            <a:endParaRPr lang="en-US" sz="1400" b="1"/>
          </a:p>
        </p:txBody>
      </p:sp>
      <p:sp>
        <p:nvSpPr>
          <p:cNvPr id="36879" name="Line 16"/>
          <p:cNvSpPr>
            <a:spLocks noChangeShapeType="1"/>
          </p:cNvSpPr>
          <p:nvPr/>
        </p:nvSpPr>
        <p:spPr bwMode="auto">
          <a:xfrm>
            <a:off x="5214938" y="3714750"/>
            <a:ext cx="0" cy="5334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36880" name="Text Box 17"/>
          <p:cNvSpPr txBox="1">
            <a:spLocks noChangeArrowheads="1"/>
          </p:cNvSpPr>
          <p:nvPr/>
        </p:nvSpPr>
        <p:spPr bwMode="auto">
          <a:xfrm>
            <a:off x="4714875" y="3357563"/>
            <a:ext cx="1385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MX" sz="1400" b="1"/>
              <a:t>CMMI 1.1 2002</a:t>
            </a:r>
            <a:endParaRPr lang="en-US" sz="1400" b="1"/>
          </a:p>
        </p:txBody>
      </p:sp>
      <p:sp>
        <p:nvSpPr>
          <p:cNvPr id="36881" name="Text Box 19"/>
          <p:cNvSpPr txBox="1">
            <a:spLocks noChangeArrowheads="1"/>
          </p:cNvSpPr>
          <p:nvPr/>
        </p:nvSpPr>
        <p:spPr bwMode="auto">
          <a:xfrm>
            <a:off x="4857750" y="1643063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MX" sz="1400" b="1"/>
              <a:t>ISO</a:t>
            </a:r>
            <a:r>
              <a:rPr lang="en-US" sz="1400" b="1"/>
              <a:t>/IEC</a:t>
            </a:r>
            <a:r>
              <a:rPr lang="es-MX" sz="1400" b="1"/>
              <a:t>15504-2:2003</a:t>
            </a:r>
            <a:endParaRPr lang="en-US" sz="1400" b="1"/>
          </a:p>
        </p:txBody>
      </p:sp>
      <p:sp>
        <p:nvSpPr>
          <p:cNvPr id="36882" name="Line 24"/>
          <p:cNvSpPr>
            <a:spLocks noChangeShapeType="1"/>
          </p:cNvSpPr>
          <p:nvPr/>
        </p:nvSpPr>
        <p:spPr bwMode="auto">
          <a:xfrm>
            <a:off x="6715125" y="3714750"/>
            <a:ext cx="0" cy="5334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36883" name="Text Box 25"/>
          <p:cNvSpPr txBox="1">
            <a:spLocks noChangeArrowheads="1"/>
          </p:cNvSpPr>
          <p:nvPr/>
        </p:nvSpPr>
        <p:spPr bwMode="auto">
          <a:xfrm>
            <a:off x="6072188" y="3357563"/>
            <a:ext cx="13858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MX" sz="1400" b="1"/>
              <a:t>CMMI 1.2 2006</a:t>
            </a:r>
            <a:endParaRPr lang="en-US" sz="1400" b="1"/>
          </a:p>
        </p:txBody>
      </p:sp>
      <p:sp>
        <p:nvSpPr>
          <p:cNvPr id="36884" name="Text Box 26"/>
          <p:cNvSpPr txBox="1">
            <a:spLocks noChangeArrowheads="1"/>
          </p:cNvSpPr>
          <p:nvPr/>
        </p:nvSpPr>
        <p:spPr bwMode="auto">
          <a:xfrm>
            <a:off x="1000125" y="3714750"/>
            <a:ext cx="898525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1400" b="1"/>
              <a:t>PSP 1995</a:t>
            </a:r>
            <a:endParaRPr lang="es-ES" sz="1400" b="1"/>
          </a:p>
        </p:txBody>
      </p:sp>
      <p:sp>
        <p:nvSpPr>
          <p:cNvPr id="36885" name="Text Box 27"/>
          <p:cNvSpPr txBox="1">
            <a:spLocks noChangeArrowheads="1"/>
          </p:cNvSpPr>
          <p:nvPr/>
        </p:nvSpPr>
        <p:spPr bwMode="auto">
          <a:xfrm>
            <a:off x="3786188" y="3357563"/>
            <a:ext cx="909637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MX" sz="1400" b="1"/>
              <a:t>TSP 2000</a:t>
            </a:r>
            <a:endParaRPr lang="es-ES" sz="1400" b="1"/>
          </a:p>
        </p:txBody>
      </p:sp>
      <p:sp>
        <p:nvSpPr>
          <p:cNvPr id="36886" name="Line 28"/>
          <p:cNvSpPr>
            <a:spLocks noChangeShapeType="1"/>
          </p:cNvSpPr>
          <p:nvPr/>
        </p:nvSpPr>
        <p:spPr bwMode="auto">
          <a:xfrm>
            <a:off x="4286250" y="3714750"/>
            <a:ext cx="0" cy="5334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36887" name="Line 29"/>
          <p:cNvSpPr>
            <a:spLocks noChangeShapeType="1"/>
          </p:cNvSpPr>
          <p:nvPr/>
        </p:nvSpPr>
        <p:spPr bwMode="auto">
          <a:xfrm>
            <a:off x="928688" y="3714750"/>
            <a:ext cx="0" cy="5334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36888" name="Line 22"/>
          <p:cNvSpPr>
            <a:spLocks noChangeShapeType="1"/>
          </p:cNvSpPr>
          <p:nvPr/>
        </p:nvSpPr>
        <p:spPr bwMode="auto">
          <a:xfrm>
            <a:off x="7215188" y="2286000"/>
            <a:ext cx="0" cy="533400"/>
          </a:xfrm>
          <a:prstGeom prst="line">
            <a:avLst/>
          </a:prstGeom>
          <a:noFill/>
          <a:ln w="57150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36889" name="27 CuadroTexto"/>
          <p:cNvSpPr txBox="1">
            <a:spLocks noChangeArrowheads="1"/>
          </p:cNvSpPr>
          <p:nvPr/>
        </p:nvSpPr>
        <p:spPr bwMode="auto">
          <a:xfrm>
            <a:off x="6357938" y="2000250"/>
            <a:ext cx="172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1400" b="1"/>
              <a:t>ISOIEC 12207:2008</a:t>
            </a:r>
            <a:endParaRPr lang="en-US" sz="1800" b="1"/>
          </a:p>
        </p:txBody>
      </p:sp>
      <p:sp>
        <p:nvSpPr>
          <p:cNvPr id="36890" name="Line 23"/>
          <p:cNvSpPr>
            <a:spLocks noChangeShapeType="1"/>
          </p:cNvSpPr>
          <p:nvPr/>
        </p:nvSpPr>
        <p:spPr bwMode="auto">
          <a:xfrm>
            <a:off x="76200" y="5357813"/>
            <a:ext cx="90678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36891" name="29 Rectángulo"/>
          <p:cNvSpPr>
            <a:spLocks noChangeArrowheads="1"/>
          </p:cNvSpPr>
          <p:nvPr/>
        </p:nvSpPr>
        <p:spPr bwMode="auto">
          <a:xfrm>
            <a:off x="0" y="5429250"/>
            <a:ext cx="1354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b="1"/>
              <a:t>México</a:t>
            </a:r>
          </a:p>
        </p:txBody>
      </p:sp>
      <p:sp>
        <p:nvSpPr>
          <p:cNvPr id="36892" name="Line 10"/>
          <p:cNvSpPr>
            <a:spLocks noChangeShapeType="1"/>
          </p:cNvSpPr>
          <p:nvPr/>
        </p:nvSpPr>
        <p:spPr bwMode="auto">
          <a:xfrm>
            <a:off x="5500688" y="2000250"/>
            <a:ext cx="0" cy="903288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37917" name="Line 24"/>
          <p:cNvSpPr>
            <a:spLocks noChangeShapeType="1"/>
          </p:cNvSpPr>
          <p:nvPr/>
        </p:nvSpPr>
        <p:spPr bwMode="auto">
          <a:xfrm>
            <a:off x="6072188" y="4786313"/>
            <a:ext cx="0" cy="533400"/>
          </a:xfrm>
          <a:prstGeom prst="line">
            <a:avLst/>
          </a:prstGeom>
          <a:noFill/>
          <a:ln w="5715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s-MX">
              <a:cs typeface="+mn-cs"/>
            </a:endParaRPr>
          </a:p>
        </p:txBody>
      </p:sp>
      <p:sp>
        <p:nvSpPr>
          <p:cNvPr id="36894" name="32 CuadroTexto"/>
          <p:cNvSpPr txBox="1">
            <a:spLocks noChangeArrowheads="1"/>
          </p:cNvSpPr>
          <p:nvPr/>
        </p:nvSpPr>
        <p:spPr bwMode="auto">
          <a:xfrm>
            <a:off x="5143500" y="4429125"/>
            <a:ext cx="24241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400" b="1">
                <a:solidFill>
                  <a:srgbClr val="C00000"/>
                </a:solidFill>
              </a:rPr>
              <a:t>MNX-I-059 MoProSoft: 2005</a:t>
            </a:r>
            <a:endParaRPr lang="es-MX" sz="1400" b="1">
              <a:solidFill>
                <a:srgbClr val="C00000"/>
              </a:solidFill>
            </a:endParaRPr>
          </a:p>
        </p:txBody>
      </p:sp>
      <p:sp>
        <p:nvSpPr>
          <p:cNvPr id="36895" name="Line 10"/>
          <p:cNvSpPr>
            <a:spLocks noChangeShapeType="1"/>
          </p:cNvSpPr>
          <p:nvPr/>
        </p:nvSpPr>
        <p:spPr bwMode="auto">
          <a:xfrm>
            <a:off x="8358188" y="1928813"/>
            <a:ext cx="0" cy="90328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36896" name="34 CuadroTexto"/>
          <p:cNvSpPr txBox="1">
            <a:spLocks noChangeArrowheads="1"/>
          </p:cNvSpPr>
          <p:nvPr/>
        </p:nvSpPr>
        <p:spPr bwMode="auto">
          <a:xfrm>
            <a:off x="7045325" y="1214438"/>
            <a:ext cx="2089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400" b="1">
                <a:solidFill>
                  <a:srgbClr val="C00000"/>
                </a:solidFill>
              </a:rPr>
              <a:t>ISO/IEC 29110-5-1-2</a:t>
            </a:r>
          </a:p>
          <a:p>
            <a:r>
              <a:rPr lang="es-ES_tradnl" sz="1400" b="1">
                <a:solidFill>
                  <a:srgbClr val="C00000"/>
                </a:solidFill>
              </a:rPr>
              <a:t> Basic VSE Profile :2011 </a:t>
            </a:r>
            <a:endParaRPr lang="es-MX" sz="1400" b="1">
              <a:solidFill>
                <a:srgbClr val="C00000"/>
              </a:solidFill>
            </a:endParaRPr>
          </a:p>
        </p:txBody>
      </p:sp>
      <p:sp>
        <p:nvSpPr>
          <p:cNvPr id="36897" name="Line 23"/>
          <p:cNvSpPr>
            <a:spLocks noChangeShapeType="1"/>
          </p:cNvSpPr>
          <p:nvPr/>
        </p:nvSpPr>
        <p:spPr bwMode="auto">
          <a:xfrm>
            <a:off x="0" y="6143625"/>
            <a:ext cx="9067800" cy="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36898" name="Line 24"/>
          <p:cNvSpPr>
            <a:spLocks noChangeShapeType="1"/>
          </p:cNvSpPr>
          <p:nvPr/>
        </p:nvSpPr>
        <p:spPr bwMode="auto">
          <a:xfrm>
            <a:off x="7786688" y="5572125"/>
            <a:ext cx="0" cy="5334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36899" name="29 Rectángulo"/>
          <p:cNvSpPr>
            <a:spLocks noChangeArrowheads="1"/>
          </p:cNvSpPr>
          <p:nvPr/>
        </p:nvSpPr>
        <p:spPr bwMode="auto">
          <a:xfrm>
            <a:off x="0" y="6215063"/>
            <a:ext cx="1354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b="1"/>
              <a:t>Perú</a:t>
            </a:r>
          </a:p>
        </p:txBody>
      </p:sp>
      <p:sp>
        <p:nvSpPr>
          <p:cNvPr id="36900" name="32 CuadroTexto"/>
          <p:cNvSpPr txBox="1">
            <a:spLocks noChangeArrowheads="1"/>
          </p:cNvSpPr>
          <p:nvPr/>
        </p:nvSpPr>
        <p:spPr bwMode="auto">
          <a:xfrm>
            <a:off x="6630988" y="5357813"/>
            <a:ext cx="25130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400" b="1">
                <a:solidFill>
                  <a:srgbClr val="C00000"/>
                </a:solidFill>
              </a:rPr>
              <a:t>NTP 291.100 MoProSoft: 2009</a:t>
            </a:r>
            <a:endParaRPr lang="es-MX" sz="1400" b="1">
              <a:solidFill>
                <a:srgbClr val="C00000"/>
              </a:solidFill>
            </a:endParaRPr>
          </a:p>
        </p:txBody>
      </p:sp>
      <p:sp>
        <p:nvSpPr>
          <p:cNvPr id="36901" name="Line 24"/>
          <p:cNvSpPr>
            <a:spLocks noChangeShapeType="1"/>
          </p:cNvSpPr>
          <p:nvPr/>
        </p:nvSpPr>
        <p:spPr bwMode="auto">
          <a:xfrm>
            <a:off x="7929563" y="3643313"/>
            <a:ext cx="0" cy="5334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36902" name="37 CuadroTexto"/>
          <p:cNvSpPr txBox="1">
            <a:spLocks noChangeArrowheads="1"/>
          </p:cNvSpPr>
          <p:nvPr/>
        </p:nvSpPr>
        <p:spPr bwMode="auto">
          <a:xfrm>
            <a:off x="7429500" y="3357563"/>
            <a:ext cx="1398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1400" b="1"/>
              <a:t>CMMI 1.3 2010</a:t>
            </a:r>
            <a:endParaRPr lang="es-MX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 </a:t>
            </a:r>
            <a:r>
              <a:rPr lang="es-ES_tradnl" sz="4000" dirty="0" smtClean="0"/>
              <a:t>ISO/IEC 29110 Perfil Básico </a:t>
            </a:r>
            <a:r>
              <a:rPr lang="es-ES_tradnl" sz="4000" dirty="0" err="1" smtClean="0"/>
              <a:t>OPs</a:t>
            </a:r>
            <a:r>
              <a:rPr lang="es-ES_tradnl" sz="4000" dirty="0" smtClean="0"/>
              <a:t/>
            </a:r>
            <a:br>
              <a:rPr lang="es-ES_tradnl" sz="4000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s-E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Campos de </a:t>
            </a:r>
            <a:r>
              <a:rPr lang="en-GB" dirty="0" err="1" smtClean="0"/>
              <a:t>aplicación</a:t>
            </a:r>
            <a:r>
              <a:rPr lang="es-MX" b="1" dirty="0" smtClean="0"/>
              <a:t/>
            </a:r>
            <a:br>
              <a:rPr lang="es-MX" b="1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>
                <a:solidFill>
                  <a:srgbClr val="C00000"/>
                </a:solidFill>
              </a:rPr>
              <a:t>Organizaciones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Pequeñas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(</a:t>
            </a:r>
            <a:r>
              <a:rPr lang="en-GB" dirty="0" err="1" smtClean="0"/>
              <a:t>OPs</a:t>
            </a:r>
            <a:r>
              <a:rPr lang="en-GB" dirty="0" smtClean="0"/>
              <a:t>). </a:t>
            </a:r>
            <a:r>
              <a:rPr lang="es-MX" dirty="0" smtClean="0"/>
              <a:t>Las Organizaciones Pequeñas son empresas, organizaciones, departamentos o proyectos de hasta 25 personas</a:t>
            </a:r>
            <a:r>
              <a:rPr lang="en-GB" dirty="0" smtClean="0"/>
              <a:t>. </a:t>
            </a:r>
          </a:p>
          <a:p>
            <a:r>
              <a:rPr lang="es-MX" dirty="0" smtClean="0"/>
              <a:t>La Guía se aplica en proyectos de desarrollo de software. El proyecto puede ser para cumplir un contrato externo o interno. El contrato interno no tiene que ser explícito entre el equipo del proyecto y sus clientes</a:t>
            </a:r>
            <a:r>
              <a:rPr lang="en-GB" dirty="0" smtClean="0"/>
              <a:t>. 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Hanna Oktaba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81B4-FDD1-492F-8196-E65B7D91E28B}" type="slidenum">
              <a:rPr lang="es-MX" smtClean="0"/>
              <a:pPr/>
              <a:t>23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Beneficios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Usando ésta Guía, la OP puede obtener beneficios en los siguientes aspectos </a:t>
            </a:r>
            <a:r>
              <a:rPr lang="en-GB" dirty="0" smtClean="0"/>
              <a:t>:</a:t>
            </a:r>
            <a:endParaRPr lang="es-MX" dirty="0"/>
          </a:p>
          <a:p>
            <a:pPr>
              <a:buNone/>
            </a:pPr>
            <a:r>
              <a:rPr lang="en-GB" dirty="0"/>
              <a:t> </a:t>
            </a:r>
            <a:endParaRPr lang="es-MX" dirty="0"/>
          </a:p>
          <a:p>
            <a:pPr lvl="1"/>
            <a:r>
              <a:rPr lang="es-ES" dirty="0" smtClean="0">
                <a:solidFill>
                  <a:srgbClr val="C00000"/>
                </a:solidFill>
              </a:rPr>
              <a:t>Entregar al cliente los productos esperados y consistentes con los requisitos acordados con él</a:t>
            </a:r>
            <a:r>
              <a:rPr lang="en-GB" dirty="0" smtClean="0">
                <a:solidFill>
                  <a:srgbClr val="C00000"/>
                </a:solidFill>
              </a:rPr>
              <a:t>;</a:t>
            </a:r>
            <a:endParaRPr lang="es-MX" dirty="0">
              <a:solidFill>
                <a:srgbClr val="C00000"/>
              </a:solidFill>
            </a:endParaRPr>
          </a:p>
          <a:p>
            <a:pPr lvl="1"/>
            <a:r>
              <a:rPr lang="es-ES" dirty="0" smtClean="0">
                <a:solidFill>
                  <a:srgbClr val="002060"/>
                </a:solidFill>
              </a:rPr>
              <a:t>Realizar un proceso de administración disciplinado, que proporcione visibilidad y acciones correctivas sobre los problemas y desviaciones del proyecto</a:t>
            </a:r>
            <a:r>
              <a:rPr lang="en-GB" dirty="0" smtClean="0">
                <a:solidFill>
                  <a:srgbClr val="002060"/>
                </a:solidFill>
              </a:rPr>
              <a:t>;</a:t>
            </a:r>
            <a:endParaRPr lang="es-MX" dirty="0">
              <a:solidFill>
                <a:srgbClr val="002060"/>
              </a:solidFill>
            </a:endParaRPr>
          </a:p>
          <a:p>
            <a:pPr lvl="1"/>
            <a:r>
              <a:rPr lang="es-MX" dirty="0" smtClean="0">
                <a:solidFill>
                  <a:srgbClr val="C00000"/>
                </a:solidFill>
              </a:rPr>
              <a:t>Seguir un proceso sistemático de implementación de software</a:t>
            </a:r>
            <a:r>
              <a:rPr lang="es-ES" dirty="0" smtClean="0">
                <a:solidFill>
                  <a:srgbClr val="C00000"/>
                </a:solidFill>
              </a:rPr>
              <a:t>, que satisfaga las necesidades del cliente y asegura la calidad de los productos</a:t>
            </a:r>
            <a:r>
              <a:rPr lang="en-GB" dirty="0" smtClean="0">
                <a:solidFill>
                  <a:srgbClr val="C00000"/>
                </a:solidFill>
              </a:rPr>
              <a:t>.</a:t>
            </a:r>
            <a:endParaRPr lang="es-MX" dirty="0">
              <a:solidFill>
                <a:srgbClr val="C00000"/>
              </a:solidFill>
            </a:endParaRP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Hanna Oktaba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81B4-FDD1-492F-8196-E65B7D91E28B}" type="slidenum">
              <a:rPr lang="es-MX" smtClean="0"/>
              <a:pPr/>
              <a:t>24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Condiciones de Entrada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Para el uso de la Guía, la organización pequeña necesita cumplir con las siguientes condiciones </a:t>
            </a:r>
            <a:r>
              <a:rPr lang="en-GB" dirty="0" smtClean="0"/>
              <a:t>:</a:t>
            </a:r>
            <a:endParaRPr lang="es-MX" dirty="0"/>
          </a:p>
          <a:p>
            <a:pPr lvl="1"/>
            <a:r>
              <a:rPr lang="es-ES" dirty="0" smtClean="0">
                <a:solidFill>
                  <a:srgbClr val="C00000"/>
                </a:solidFill>
              </a:rPr>
              <a:t>El enunciado de trabajo del proyecto debe estar documentado</a:t>
            </a:r>
            <a:r>
              <a:rPr lang="en-GB" dirty="0" smtClean="0"/>
              <a:t>;</a:t>
            </a:r>
            <a:endParaRPr lang="es-MX" dirty="0"/>
          </a:p>
          <a:p>
            <a:pPr lvl="1"/>
            <a:r>
              <a:rPr lang="es-ES" dirty="0" smtClean="0">
                <a:solidFill>
                  <a:srgbClr val="002060"/>
                </a:solidFill>
              </a:rPr>
              <a:t>La viabilidad del proyecto debe ser analizada de manera previa</a:t>
            </a:r>
            <a:r>
              <a:rPr lang="en-GB" dirty="0" smtClean="0">
                <a:solidFill>
                  <a:srgbClr val="002060"/>
                </a:solidFill>
              </a:rPr>
              <a:t>;</a:t>
            </a:r>
            <a:endParaRPr lang="es-MX" dirty="0">
              <a:solidFill>
                <a:srgbClr val="002060"/>
              </a:solidFill>
            </a:endParaRPr>
          </a:p>
          <a:p>
            <a:pPr lvl="1"/>
            <a:r>
              <a:rPr lang="es-ES" dirty="0" smtClean="0">
                <a:solidFill>
                  <a:srgbClr val="C00000"/>
                </a:solidFill>
              </a:rPr>
              <a:t>El equipo del proyecto, incluyendo el administrador del proyecto, deben haber sido asignados y entrenados</a:t>
            </a:r>
            <a:r>
              <a:rPr lang="en-GB" dirty="0" smtClean="0">
                <a:solidFill>
                  <a:srgbClr val="C00000"/>
                </a:solidFill>
              </a:rPr>
              <a:t>;</a:t>
            </a:r>
            <a:endParaRPr lang="es-MX" dirty="0">
              <a:solidFill>
                <a:srgbClr val="C00000"/>
              </a:solidFill>
            </a:endParaRPr>
          </a:p>
          <a:p>
            <a:pPr lvl="1"/>
            <a:r>
              <a:rPr lang="es-ES" dirty="0" smtClean="0">
                <a:solidFill>
                  <a:srgbClr val="002060"/>
                </a:solidFill>
              </a:rPr>
              <a:t>Se debe de contar con bienes, servicios e infraestructura disponible para iniciar el proyecto</a:t>
            </a:r>
            <a:r>
              <a:rPr lang="en-GB" dirty="0" smtClean="0">
                <a:solidFill>
                  <a:srgbClr val="002060"/>
                </a:solidFill>
              </a:rPr>
              <a:t>.</a:t>
            </a:r>
            <a:endParaRPr lang="es-MX" dirty="0">
              <a:solidFill>
                <a:srgbClr val="002060"/>
              </a:solidFill>
            </a:endParaRP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Hanna Oktaba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81B4-FDD1-492F-8196-E65B7D91E28B}" type="slidenum">
              <a:rPr lang="es-MX" smtClean="0"/>
              <a:pPr/>
              <a:t>25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Procesos de Perfil Básico </a:t>
            </a:r>
            <a:r>
              <a:rPr lang="es-ES_tradnl" dirty="0" err="1" smtClean="0"/>
              <a:t>OPs</a:t>
            </a:r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Hanna Oktaba</a:t>
            </a:r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81B4-FDD1-492F-8196-E65B7D91E28B}" type="slidenum">
              <a:rPr lang="es-MX" smtClean="0"/>
              <a:pPr/>
              <a:t>26</a:t>
            </a:fld>
            <a:endParaRPr lang="es-MX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500166" y="1571612"/>
          <a:ext cx="6429420" cy="4143404"/>
        </p:xfrm>
        <a:graphic>
          <a:graphicData uri="http://schemas.openxmlformats.org/presentationml/2006/ole">
            <p:oleObj spid="_x0000_s37890" r:id="rId3" imgW="6154674" imgH="36347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Proceso de Administración de Proyecto (AP)</a:t>
            </a:r>
            <a:r>
              <a:rPr lang="en-GB" b="1" dirty="0" smtClean="0"/>
              <a:t> </a:t>
            </a:r>
            <a:r>
              <a:rPr lang="es-MX" b="1" dirty="0"/>
              <a:t/>
            </a:r>
            <a:br>
              <a:rPr lang="es-MX" b="1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MX" b="1" dirty="0"/>
          </a:p>
          <a:p>
            <a:r>
              <a:rPr lang="es-ES" b="1" dirty="0" smtClean="0"/>
              <a:t>El </a:t>
            </a:r>
            <a:r>
              <a:rPr lang="es-ES" b="1" dirty="0" smtClean="0">
                <a:solidFill>
                  <a:srgbClr val="C00000"/>
                </a:solidFill>
              </a:rPr>
              <a:t>propósito</a:t>
            </a:r>
            <a:r>
              <a:rPr lang="es-ES" b="1" dirty="0" smtClean="0"/>
              <a:t> del proceso de Administración de Proyecto es establecer y llevar a cabo de manera sistemática las tareas de un proyecto de implementación de software, que permite cumplir con los objetivos del proyecto en la </a:t>
            </a:r>
            <a:r>
              <a:rPr lang="es-ES" b="1" dirty="0" smtClean="0">
                <a:solidFill>
                  <a:srgbClr val="C00000"/>
                </a:solidFill>
              </a:rPr>
              <a:t>calidad</a:t>
            </a:r>
            <a:r>
              <a:rPr lang="es-ES" b="1" dirty="0" smtClean="0"/>
              <a:t>, tiempo y costos esperados</a:t>
            </a:r>
            <a:r>
              <a:rPr lang="en-GB" dirty="0" smtClean="0"/>
              <a:t>.</a:t>
            </a:r>
            <a:endParaRPr lang="es-MX" dirty="0"/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Hanna Oktaba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81B4-FDD1-492F-8196-E65B7D91E28B}" type="slidenum">
              <a:rPr lang="es-MX" smtClean="0"/>
              <a:pPr/>
              <a:t>27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Hanna Oktaba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81B4-FDD1-492F-8196-E65B7D91E28B}" type="slidenum">
              <a:rPr lang="es-MX" smtClean="0"/>
              <a:pPr/>
              <a:t>28</a:t>
            </a:fld>
            <a:endParaRPr lang="es-MX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116739" name="Object 3"/>
          <p:cNvGraphicFramePr>
            <a:graphicFrameLocks noChangeAspect="1"/>
          </p:cNvGraphicFramePr>
          <p:nvPr/>
        </p:nvGraphicFramePr>
        <p:xfrm>
          <a:off x="1571604" y="142852"/>
          <a:ext cx="7072362" cy="6200798"/>
        </p:xfrm>
        <a:graphic>
          <a:graphicData uri="http://schemas.openxmlformats.org/presentationml/2006/ole">
            <p:oleObj spid="_x0000_s38914" r:id="rId3" imgW="6334506" imgH="813473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Proceso</a:t>
            </a:r>
            <a:r>
              <a:rPr lang="en-GB" dirty="0" smtClean="0"/>
              <a:t> de </a:t>
            </a:r>
            <a:r>
              <a:rPr lang="en-GB" dirty="0" err="1" smtClean="0"/>
              <a:t>Implementación</a:t>
            </a:r>
            <a:r>
              <a:rPr lang="en-GB" dirty="0" smtClean="0"/>
              <a:t> de Software (IS)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/>
          </a:p>
          <a:p>
            <a:r>
              <a:rPr lang="es-ES" dirty="0" smtClean="0"/>
              <a:t>El </a:t>
            </a:r>
            <a:r>
              <a:rPr lang="es-ES" dirty="0" smtClean="0">
                <a:solidFill>
                  <a:srgbClr val="C00000"/>
                </a:solidFill>
              </a:rPr>
              <a:t>propósito</a:t>
            </a:r>
            <a:r>
              <a:rPr lang="es-ES" dirty="0" smtClean="0"/>
              <a:t> del proceso de Implementación de Software es la realización </a:t>
            </a:r>
            <a:r>
              <a:rPr lang="es-ES" dirty="0" smtClean="0">
                <a:solidFill>
                  <a:srgbClr val="C00000"/>
                </a:solidFill>
              </a:rPr>
              <a:t>sistemática</a:t>
            </a:r>
            <a:r>
              <a:rPr lang="es-ES" dirty="0" smtClean="0"/>
              <a:t> del </a:t>
            </a:r>
            <a:r>
              <a:rPr lang="es-ES" dirty="0" smtClean="0">
                <a:solidFill>
                  <a:srgbClr val="C00000"/>
                </a:solidFill>
              </a:rPr>
              <a:t>análisis, diseño, construcción, actividades de integración y pruebas </a:t>
            </a:r>
            <a:r>
              <a:rPr lang="es-ES" dirty="0" smtClean="0"/>
              <a:t>para productos de software, nuevos o modificados, de acuerdo a los </a:t>
            </a:r>
            <a:r>
              <a:rPr lang="es-ES" dirty="0" smtClean="0">
                <a:solidFill>
                  <a:srgbClr val="C00000"/>
                </a:solidFill>
              </a:rPr>
              <a:t>requerimientos especificados.</a:t>
            </a:r>
            <a:endParaRPr lang="es-MX" dirty="0" smtClean="0">
              <a:solidFill>
                <a:srgbClr val="C00000"/>
              </a:solidFill>
            </a:endParaRP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Hanna Oktaba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81B4-FDD1-492F-8196-E65B7D91E28B}" type="slidenum">
              <a:rPr lang="es-MX" smtClean="0"/>
              <a:pPr/>
              <a:t>29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MoProSoft en México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Hanna Oktaba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81B4-FDD1-492F-8196-E65B7D91E28B}" type="slidenum">
              <a:rPr lang="es-MX" smtClean="0"/>
              <a:pPr/>
              <a:t>30</a:t>
            </a:fld>
            <a:endParaRPr lang="es-MX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43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143363" name="Object 3"/>
          <p:cNvGraphicFramePr>
            <a:graphicFrameLocks noChangeAspect="1"/>
          </p:cNvGraphicFramePr>
          <p:nvPr/>
        </p:nvGraphicFramePr>
        <p:xfrm>
          <a:off x="285720" y="214290"/>
          <a:ext cx="8501122" cy="6643710"/>
        </p:xfrm>
        <a:graphic>
          <a:graphicData uri="http://schemas.openxmlformats.org/presentationml/2006/ole">
            <p:oleObj spid="_x0000_s39938" r:id="rId3" imgW="7234809" imgH="1011478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 Roles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s-MX" dirty="0"/>
          </a:p>
          <a:p>
            <a:r>
              <a:rPr lang="en-GB" dirty="0" err="1" smtClean="0"/>
              <a:t>Cliente</a:t>
            </a:r>
            <a:r>
              <a:rPr lang="es-MX" dirty="0" smtClean="0"/>
              <a:t> </a:t>
            </a:r>
            <a:r>
              <a:rPr lang="en-GB" dirty="0" smtClean="0"/>
              <a:t>CL</a:t>
            </a:r>
            <a:endParaRPr lang="es-MX" dirty="0"/>
          </a:p>
          <a:p>
            <a:r>
              <a:rPr lang="en-GB" dirty="0" err="1" smtClean="0"/>
              <a:t>Analista</a:t>
            </a:r>
            <a:r>
              <a:rPr lang="es-MX" dirty="0" smtClean="0"/>
              <a:t> </a:t>
            </a:r>
            <a:r>
              <a:rPr lang="en-GB" dirty="0" smtClean="0"/>
              <a:t>AN</a:t>
            </a:r>
            <a:endParaRPr lang="es-MX" dirty="0"/>
          </a:p>
          <a:p>
            <a:r>
              <a:rPr lang="en-GB" dirty="0" err="1" smtClean="0"/>
              <a:t>Diseñador</a:t>
            </a:r>
            <a:r>
              <a:rPr lang="es-MX" dirty="0" smtClean="0"/>
              <a:t> </a:t>
            </a:r>
            <a:r>
              <a:rPr lang="en-GB" dirty="0" smtClean="0"/>
              <a:t>DI</a:t>
            </a:r>
            <a:endParaRPr lang="es-MX" dirty="0"/>
          </a:p>
          <a:p>
            <a:r>
              <a:rPr lang="en-GB" dirty="0" err="1" smtClean="0"/>
              <a:t>Programador</a:t>
            </a:r>
            <a:r>
              <a:rPr lang="es-MX" dirty="0" smtClean="0"/>
              <a:t> </a:t>
            </a:r>
            <a:r>
              <a:rPr lang="en-GB" dirty="0" smtClean="0"/>
              <a:t>PR</a:t>
            </a:r>
            <a:endParaRPr lang="es-MX" dirty="0"/>
          </a:p>
          <a:p>
            <a:r>
              <a:rPr lang="en-GB" dirty="0" err="1" smtClean="0"/>
              <a:t>Administrador</a:t>
            </a:r>
            <a:r>
              <a:rPr lang="en-GB" dirty="0" smtClean="0"/>
              <a:t> de </a:t>
            </a:r>
            <a:r>
              <a:rPr lang="en-GB" dirty="0" err="1" smtClean="0"/>
              <a:t>proyecto</a:t>
            </a:r>
            <a:r>
              <a:rPr lang="en-GB" dirty="0" smtClean="0"/>
              <a:t> AP</a:t>
            </a:r>
            <a:endParaRPr lang="es-MX" dirty="0"/>
          </a:p>
          <a:p>
            <a:r>
              <a:rPr lang="en-GB" dirty="0" err="1" smtClean="0"/>
              <a:t>Lider</a:t>
            </a:r>
            <a:r>
              <a:rPr lang="en-GB" dirty="0" smtClean="0"/>
              <a:t> </a:t>
            </a:r>
            <a:r>
              <a:rPr lang="en-GB" dirty="0" err="1" smtClean="0"/>
              <a:t>Técnico</a:t>
            </a:r>
            <a:r>
              <a:rPr lang="es-MX" dirty="0" smtClean="0"/>
              <a:t> </a:t>
            </a:r>
            <a:r>
              <a:rPr lang="en-GB" dirty="0" smtClean="0"/>
              <a:t>LT</a:t>
            </a:r>
          </a:p>
          <a:p>
            <a:r>
              <a:rPr lang="en-GB" dirty="0" err="1" smtClean="0"/>
              <a:t>Equipo</a:t>
            </a:r>
            <a:r>
              <a:rPr lang="en-GB" dirty="0" smtClean="0"/>
              <a:t> de </a:t>
            </a:r>
            <a:r>
              <a:rPr lang="en-GB" dirty="0" err="1" smtClean="0"/>
              <a:t>Trabajo</a:t>
            </a:r>
            <a:r>
              <a:rPr lang="en-GB" dirty="0" smtClean="0"/>
              <a:t> ET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Hanna Oktaba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81B4-FDD1-492F-8196-E65B7D91E28B}" type="slidenum">
              <a:rPr lang="es-MX" smtClean="0"/>
              <a:pPr/>
              <a:t>31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Futuro ISO/IEC 29110</a:t>
            </a:r>
            <a:endParaRPr lang="es-MX" smtClean="0"/>
          </a:p>
        </p:txBody>
      </p:sp>
      <p:sp>
        <p:nvSpPr>
          <p:cNvPr id="37891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es-ES_tradnl" smtClean="0"/>
              <a:t>Basándose en </a:t>
            </a:r>
            <a:r>
              <a:rPr lang="es-ES_tradnl" b="1" smtClean="0">
                <a:solidFill>
                  <a:srgbClr val="C00000"/>
                </a:solidFill>
              </a:rPr>
              <a:t>MoProSoft</a:t>
            </a:r>
            <a:r>
              <a:rPr lang="es-ES_tradnl" smtClean="0">
                <a:solidFill>
                  <a:srgbClr val="C00000"/>
                </a:solidFill>
              </a:rPr>
              <a:t> </a:t>
            </a:r>
            <a:endParaRPr lang="es-ES_tradnl" b="1" smtClean="0">
              <a:solidFill>
                <a:srgbClr val="C00000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s-ES_tradnl" smtClean="0"/>
              <a:t> se propondrá la extensión del </a:t>
            </a:r>
            <a:r>
              <a:rPr lang="es-ES_tradnl" b="1" smtClean="0">
                <a:solidFill>
                  <a:srgbClr val="C00000"/>
                </a:solidFill>
              </a:rPr>
              <a:t>Perfil Básico </a:t>
            </a:r>
            <a:r>
              <a:rPr lang="es-ES_tradnl" smtClean="0"/>
              <a:t>a </a:t>
            </a:r>
            <a:r>
              <a:rPr lang="es-ES_tradnl" b="1" smtClean="0">
                <a:solidFill>
                  <a:srgbClr val="C00000"/>
                </a:solidFill>
              </a:rPr>
              <a:t>Perfil Intermedio</a:t>
            </a:r>
            <a:r>
              <a:rPr lang="es-ES_tradnl" smtClean="0"/>
              <a:t> incluyendo los procesos:</a:t>
            </a:r>
          </a:p>
          <a:p>
            <a:pPr lvl="1" eaLnBrk="1" hangingPunct="1"/>
            <a:r>
              <a:rPr lang="es-ES_tradnl" sz="2400" b="1" smtClean="0">
                <a:solidFill>
                  <a:srgbClr val="C00000"/>
                </a:solidFill>
              </a:rPr>
              <a:t>Gestión de Procesos</a:t>
            </a:r>
          </a:p>
          <a:p>
            <a:pPr lvl="1" eaLnBrk="1" hangingPunct="1"/>
            <a:r>
              <a:rPr lang="es-ES_tradnl" sz="2400" b="1" smtClean="0">
                <a:solidFill>
                  <a:srgbClr val="C00000"/>
                </a:solidFill>
              </a:rPr>
              <a:t>Gestión de Proyectos </a:t>
            </a:r>
          </a:p>
          <a:p>
            <a:pPr lvl="1" eaLnBrk="1" hangingPunct="1"/>
            <a:r>
              <a:rPr lang="es-ES_tradnl" sz="2400" b="1" smtClean="0">
                <a:solidFill>
                  <a:srgbClr val="C00000"/>
                </a:solidFill>
              </a:rPr>
              <a:t>Gestión de Recursos</a:t>
            </a:r>
          </a:p>
          <a:p>
            <a:pPr lvl="1" eaLnBrk="1" hangingPunct="1">
              <a:buFont typeface="Arial" pitchFamily="34" charset="0"/>
              <a:buNone/>
            </a:pPr>
            <a:r>
              <a:rPr lang="es-ES_tradnl" sz="2400" b="1" smtClean="0">
                <a:solidFill>
                  <a:srgbClr val="C00000"/>
                </a:solidFill>
              </a:rPr>
              <a:t>y </a:t>
            </a:r>
            <a:r>
              <a:rPr lang="es-ES_tradnl" b="1" smtClean="0">
                <a:solidFill>
                  <a:srgbClr val="C00000"/>
                </a:solidFill>
              </a:rPr>
              <a:t>Perfil Avanzado</a:t>
            </a:r>
          </a:p>
          <a:p>
            <a:pPr lvl="1" eaLnBrk="1" hangingPunct="1"/>
            <a:r>
              <a:rPr lang="es-ES_tradnl" sz="2400" b="1" smtClean="0">
                <a:solidFill>
                  <a:srgbClr val="C00000"/>
                </a:solidFill>
              </a:rPr>
              <a:t>Gestión de Negocio</a:t>
            </a:r>
            <a:endParaRPr lang="es-MX" sz="2400" b="1" smtClean="0">
              <a:solidFill>
                <a:srgbClr val="C00000"/>
              </a:solidFill>
            </a:endParaRPr>
          </a:p>
          <a:p>
            <a:pPr eaLnBrk="1" hangingPunct="1"/>
            <a:endParaRPr lang="es-MX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2564904"/>
            <a:ext cx="7772400" cy="3204071"/>
          </a:xfrm>
        </p:spPr>
        <p:txBody>
          <a:bodyPr/>
          <a:lstStyle/>
          <a:p>
            <a:r>
              <a:rPr lang="es-MX" sz="4800" i="1" dirty="0" smtClean="0"/>
              <a:t>¿Cuándo usar la guía del </a:t>
            </a:r>
            <a:r>
              <a:rPr lang="es-MX" sz="4800" i="1" dirty="0" smtClean="0">
                <a:solidFill>
                  <a:schemeClr val="accent2">
                    <a:lumMod val="75000"/>
                  </a:schemeClr>
                </a:solidFill>
              </a:rPr>
              <a:t>perfil básico</a:t>
            </a:r>
            <a:r>
              <a:rPr lang="es-MX" sz="4800" i="1" dirty="0" smtClean="0"/>
              <a:t>?</a:t>
            </a:r>
            <a:endParaRPr lang="es-MX" sz="48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1844825"/>
            <a:ext cx="7772400" cy="2562076"/>
          </a:xfrm>
        </p:spPr>
        <p:txBody>
          <a:bodyPr/>
          <a:lstStyle/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Problemas típicos de un proyecto de software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3600" dirty="0" smtClean="0"/>
              <a:t>P1. Problemas con la administración del proyecto. </a:t>
            </a:r>
          </a:p>
          <a:p>
            <a:pPr marL="0" indent="0">
              <a:buNone/>
            </a:pPr>
            <a:r>
              <a:rPr lang="es-MX" sz="3600" dirty="0" smtClean="0"/>
              <a:t>P2. Problemas con el Cliente.</a:t>
            </a:r>
          </a:p>
          <a:p>
            <a:pPr marL="0" indent="0">
              <a:buNone/>
            </a:pPr>
            <a:r>
              <a:rPr lang="es-MX" sz="3600" dirty="0" smtClean="0"/>
              <a:t>P3. Problemas con la selección de prácticas de desarrollo de software.</a:t>
            </a:r>
          </a:p>
          <a:p>
            <a:pPr marL="0" indent="0">
              <a:buNone/>
            </a:pPr>
            <a:r>
              <a:rPr lang="es-MX" sz="3600" dirty="0" smtClean="0"/>
              <a:t>P4. Problemas con la mala calidad del producto de software</a:t>
            </a:r>
            <a:r>
              <a:rPr lang="es-MX" sz="3600" dirty="0" smtClean="0"/>
              <a:t>.</a:t>
            </a:r>
            <a:r>
              <a:rPr lang="es-MX" sz="3600" dirty="0" smtClean="0"/>
              <a:t> </a:t>
            </a:r>
          </a:p>
          <a:p>
            <a:endParaRPr lang="es-MX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P1. Problemas con la administración del </a:t>
            </a:r>
            <a:r>
              <a:rPr lang="es-MX" dirty="0" smtClean="0"/>
              <a:t>proyecto </a:t>
            </a:r>
            <a:endParaRPr lang="es-MX" dirty="0"/>
          </a:p>
        </p:txBody>
      </p:sp>
      <p:pic>
        <p:nvPicPr>
          <p:cNvPr id="655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600200"/>
            <a:ext cx="5681091" cy="5267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P2. Problemas con el </a:t>
            </a:r>
            <a:r>
              <a:rPr lang="es-MX" dirty="0" smtClean="0"/>
              <a:t>Cliente</a:t>
            </a:r>
            <a:endParaRPr lang="es-MX" dirty="0"/>
          </a:p>
        </p:txBody>
      </p:sp>
      <p:pic>
        <p:nvPicPr>
          <p:cNvPr id="665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196752"/>
            <a:ext cx="5976664" cy="5508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P3. Problemas con la selección de prácticas de desarrollo de software</a:t>
            </a:r>
            <a:endParaRPr lang="es-MX" dirty="0"/>
          </a:p>
        </p:txBody>
      </p:sp>
      <p:pic>
        <p:nvPicPr>
          <p:cNvPr id="675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484784"/>
            <a:ext cx="5968160" cy="5085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P4. Problemas con la mala calidad del producto de </a:t>
            </a:r>
            <a:r>
              <a:rPr lang="es-MX" dirty="0" smtClean="0"/>
              <a:t>software</a:t>
            </a:r>
            <a:endParaRPr lang="es-MX" dirty="0"/>
          </a:p>
        </p:txBody>
      </p:sp>
      <p:pic>
        <p:nvPicPr>
          <p:cNvPr id="686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69830"/>
            <a:ext cx="8229600" cy="438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Gracias</a:t>
            </a:r>
            <a:endParaRPr lang="es-ES" smtClean="0"/>
          </a:p>
        </p:txBody>
      </p:sp>
      <p:sp>
        <p:nvSpPr>
          <p:cNvPr id="4608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mtClean="0"/>
              <a:t>Hanna.oktaba@ciencias.unam.mx</a:t>
            </a: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7" y="0"/>
            <a:ext cx="7647384" cy="1295400"/>
          </a:xfrm>
        </p:spPr>
        <p:txBody>
          <a:bodyPr/>
          <a:lstStyle/>
          <a:p>
            <a:pPr algn="l" eaLnBrk="1" hangingPunct="1"/>
            <a:r>
              <a:rPr lang="es-MX" sz="3200" dirty="0" smtClean="0"/>
              <a:t>Programa Nacional para </a:t>
            </a:r>
            <a:br>
              <a:rPr lang="es-MX" sz="3200" dirty="0" smtClean="0"/>
            </a:br>
            <a:r>
              <a:rPr lang="es-MX" sz="3200" dirty="0" smtClean="0"/>
              <a:t>la Industria de Software en México</a:t>
            </a:r>
            <a:r>
              <a:rPr lang="es-MX" sz="4000" dirty="0" smtClean="0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s-MX" dirty="0" smtClean="0"/>
              <a:t> </a:t>
            </a:r>
          </a:p>
          <a:p>
            <a:pPr eaLnBrk="1" hangingPunct="1"/>
            <a:r>
              <a:rPr lang="es-MX" dirty="0" smtClean="0"/>
              <a:t>En 2002 la Secretaría de Economía (SE) inició el Programa para el Desarrollo de la Industria de Software (PROSOFT), que tiene como objetivo </a:t>
            </a:r>
            <a:r>
              <a:rPr lang="es-MX" dirty="0" smtClean="0">
                <a:solidFill>
                  <a:srgbClr val="C00000"/>
                </a:solidFill>
              </a:rPr>
              <a:t>Fortalecer a la Industria de Software en México.</a:t>
            </a:r>
            <a:endParaRPr lang="es-ES" dirty="0" smtClean="0">
              <a:solidFill>
                <a:srgbClr val="C00000"/>
              </a:solidFill>
            </a:endParaRPr>
          </a:p>
          <a:p>
            <a:pPr eaLnBrk="1" hangingPunct="1"/>
            <a:endParaRPr lang="es-MX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Estrategias del PROSOFT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1844675"/>
            <a:ext cx="7519987" cy="3851275"/>
          </a:xfrm>
        </p:spPr>
        <p:txBody>
          <a:bodyPr rtlCol="0">
            <a:normAutofit fontScale="92500" lnSpcReduction="20000"/>
          </a:bodyPr>
          <a:lstStyle/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Monotype Sorts" pitchFamily="2" charset="2"/>
              <a:buAutoNum type="arabicPeriod"/>
              <a:defRPr/>
            </a:pPr>
            <a:r>
              <a:rPr lang="es-MX" sz="2800" smtClean="0"/>
              <a:t>Promover exportaciones y la atracción de inversiones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Monotype Sorts" pitchFamily="2" charset="2"/>
              <a:buAutoNum type="arabicPeriod"/>
              <a:defRPr/>
            </a:pPr>
            <a:r>
              <a:rPr lang="es-MX" sz="2800" smtClean="0"/>
              <a:t>Educación y formación de personal competente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Monotype Sorts" pitchFamily="2" charset="2"/>
              <a:buAutoNum type="arabicPeriod"/>
              <a:defRPr/>
            </a:pPr>
            <a:r>
              <a:rPr lang="es-MX" sz="2800" smtClean="0"/>
              <a:t>Contar con un marco legal promotor de la industria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Monotype Sorts" pitchFamily="2" charset="2"/>
              <a:buAutoNum type="arabicPeriod"/>
              <a:defRPr/>
            </a:pPr>
            <a:r>
              <a:rPr lang="es-MX" sz="2800" smtClean="0"/>
              <a:t>Desarrollar el mercado interno 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Monotype Sorts" pitchFamily="2" charset="2"/>
              <a:buAutoNum type="arabicPeriod"/>
              <a:defRPr/>
            </a:pPr>
            <a:r>
              <a:rPr lang="es-MX" sz="2800" smtClean="0"/>
              <a:t>Fortalecer a la industria local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Monotype Sorts" pitchFamily="2" charset="2"/>
              <a:buAutoNum type="arabicPeriod"/>
              <a:defRPr/>
            </a:pPr>
            <a:r>
              <a:rPr lang="es-MX" sz="2800" smtClean="0">
                <a:solidFill>
                  <a:srgbClr val="C00000"/>
                </a:solidFill>
              </a:rPr>
              <a:t>Alcanzar niveles internacionales en capacidad de procesos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Monotype Sorts" pitchFamily="2" charset="2"/>
              <a:buAutoNum type="arabicPeriod"/>
              <a:defRPr/>
            </a:pPr>
            <a:r>
              <a:rPr lang="es-MX" sz="2800" smtClean="0"/>
              <a:t>Promover la construcción de infraestructura física y de telecomunicaciones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Monotype Sorts" pitchFamily="2" charset="2"/>
              <a:buAutoNum type="arabicPeriod"/>
              <a:defRPr/>
            </a:pPr>
            <a:endParaRPr lang="es-MX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Procesos de MoProSoft </a:t>
            </a:r>
            <a:r>
              <a:rPr lang="es-MX" sz="2800" smtClean="0"/>
              <a:t>2002 </a:t>
            </a:r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209800" y="1752600"/>
            <a:ext cx="6246813" cy="1225550"/>
          </a:xfrm>
          <a:prstGeom prst="parallelogram">
            <a:avLst>
              <a:gd name="adj" fmla="val 127429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4640263" y="1608138"/>
            <a:ext cx="1766887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MX" sz="1400">
                <a:latin typeface="Arial" charset="0"/>
                <a:cs typeface="+mn-cs"/>
              </a:rPr>
              <a:t>Gestión de </a:t>
            </a:r>
          </a:p>
          <a:p>
            <a:pPr algn="ctr">
              <a:defRPr/>
            </a:pPr>
            <a:r>
              <a:rPr lang="es-MX" sz="1400">
                <a:latin typeface="Arial" charset="0"/>
                <a:cs typeface="+mn-cs"/>
              </a:rPr>
              <a:t>Negocio</a:t>
            </a: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1943100" y="3679825"/>
            <a:ext cx="6246813" cy="1225550"/>
          </a:xfrm>
          <a:prstGeom prst="parallelogram">
            <a:avLst>
              <a:gd name="adj" fmla="val 127429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648450" y="3336925"/>
            <a:ext cx="17716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80000"/>
              </a:lnSpc>
              <a:spcBef>
                <a:spcPct val="50000"/>
              </a:spcBef>
              <a:buClr>
                <a:srgbClr val="F6BF69"/>
              </a:buClr>
              <a:buFont typeface="Monotype Sorts"/>
              <a:buNone/>
            </a:pPr>
            <a:r>
              <a:rPr lang="es-ES_tradnl" sz="1800" b="1">
                <a:latin typeface="Arial Narrow" pitchFamily="34" charset="0"/>
              </a:rPr>
              <a:t>GER</a:t>
            </a:r>
          </a:p>
        </p:txBody>
      </p:sp>
      <p:sp>
        <p:nvSpPr>
          <p:cNvPr id="160775" name="Rectangle 7"/>
          <p:cNvSpPr>
            <a:spLocks noChangeArrowheads="1"/>
          </p:cNvSpPr>
          <p:nvPr/>
        </p:nvSpPr>
        <p:spPr bwMode="auto">
          <a:xfrm>
            <a:off x="5792788" y="3192463"/>
            <a:ext cx="1871662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MX" sz="1400">
                <a:latin typeface="Arial" charset="0"/>
                <a:cs typeface="+mn-cs"/>
              </a:rPr>
              <a:t>Gestión de </a:t>
            </a:r>
          </a:p>
          <a:p>
            <a:pPr algn="ctr">
              <a:defRPr/>
            </a:pPr>
            <a:r>
              <a:rPr lang="es-MX" sz="1400">
                <a:latin typeface="Arial" charset="0"/>
                <a:cs typeface="+mn-cs"/>
              </a:rPr>
              <a:t>Proyectos</a:t>
            </a:r>
          </a:p>
        </p:txBody>
      </p:sp>
      <p:sp>
        <p:nvSpPr>
          <p:cNvPr id="160776" name="Rectangle 8"/>
          <p:cNvSpPr>
            <a:spLocks noChangeArrowheads="1"/>
          </p:cNvSpPr>
          <p:nvPr/>
        </p:nvSpPr>
        <p:spPr bwMode="auto">
          <a:xfrm>
            <a:off x="4640263" y="4057650"/>
            <a:ext cx="1871662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MX" sz="1400">
                <a:latin typeface="Arial" charset="0"/>
                <a:cs typeface="+mn-cs"/>
              </a:rPr>
              <a:t>Gestión de </a:t>
            </a:r>
          </a:p>
          <a:p>
            <a:pPr algn="ctr">
              <a:defRPr/>
            </a:pPr>
            <a:r>
              <a:rPr lang="es-MX" sz="1400">
                <a:latin typeface="Arial" charset="0"/>
                <a:cs typeface="+mn-cs"/>
              </a:rPr>
              <a:t>Recursos</a:t>
            </a:r>
          </a:p>
        </p:txBody>
      </p:sp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2085975" y="5207000"/>
            <a:ext cx="6246813" cy="1225550"/>
          </a:xfrm>
          <a:prstGeom prst="parallelogram">
            <a:avLst>
              <a:gd name="adj" fmla="val 127429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sz="2200" b="1">
              <a:solidFill>
                <a:schemeClr val="bg1"/>
              </a:solidFill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6018213" y="4968875"/>
            <a:ext cx="1985962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80000"/>
              </a:lnSpc>
              <a:spcBef>
                <a:spcPct val="50000"/>
              </a:spcBef>
              <a:buClr>
                <a:srgbClr val="F6BF69"/>
              </a:buClr>
              <a:buFont typeface="Monotype Sorts"/>
              <a:buNone/>
            </a:pPr>
            <a:r>
              <a:rPr lang="es-ES_tradnl" sz="1800" b="1">
                <a:latin typeface="Arial Narrow" pitchFamily="34" charset="0"/>
              </a:rPr>
              <a:t>OPE</a:t>
            </a:r>
          </a:p>
        </p:txBody>
      </p:sp>
      <p:sp>
        <p:nvSpPr>
          <p:cNvPr id="160779" name="Rectangle 11"/>
          <p:cNvSpPr>
            <a:spLocks noChangeArrowheads="1"/>
          </p:cNvSpPr>
          <p:nvPr/>
        </p:nvSpPr>
        <p:spPr bwMode="auto">
          <a:xfrm>
            <a:off x="5648325" y="4992688"/>
            <a:ext cx="1871663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MX" sz="1400" dirty="0">
                <a:latin typeface="Arial" charset="0"/>
                <a:cs typeface="+mn-cs"/>
              </a:rPr>
              <a:t>Desarrollo y </a:t>
            </a:r>
          </a:p>
          <a:p>
            <a:pPr algn="ctr">
              <a:defRPr/>
            </a:pPr>
            <a:r>
              <a:rPr lang="es-MX" sz="1400" dirty="0">
                <a:latin typeface="Arial" charset="0"/>
                <a:cs typeface="+mn-cs"/>
              </a:rPr>
              <a:t>Mantenimiento </a:t>
            </a:r>
          </a:p>
          <a:p>
            <a:pPr algn="ctr">
              <a:defRPr/>
            </a:pPr>
            <a:r>
              <a:rPr lang="es-MX" sz="1400" dirty="0">
                <a:latin typeface="Arial" charset="0"/>
                <a:cs typeface="+mn-cs"/>
              </a:rPr>
              <a:t>de Software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6858000" y="1524000"/>
            <a:ext cx="17716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80000"/>
              </a:lnSpc>
              <a:spcBef>
                <a:spcPct val="50000"/>
              </a:spcBef>
              <a:buClr>
                <a:srgbClr val="F6BF69"/>
              </a:buClr>
              <a:buFont typeface="Monotype Sorts"/>
              <a:buNone/>
            </a:pPr>
            <a:r>
              <a:rPr lang="es-ES_tradnl" sz="1800" b="1">
                <a:latin typeface="Arial Narrow" pitchFamily="34" charset="0"/>
              </a:rPr>
              <a:t>DIR</a:t>
            </a:r>
          </a:p>
        </p:txBody>
      </p:sp>
      <p:sp>
        <p:nvSpPr>
          <p:cNvPr id="160781" name="Rectangle 13"/>
          <p:cNvSpPr>
            <a:spLocks noChangeArrowheads="1"/>
          </p:cNvSpPr>
          <p:nvPr/>
        </p:nvSpPr>
        <p:spPr bwMode="auto">
          <a:xfrm>
            <a:off x="3429000" y="3200400"/>
            <a:ext cx="1871663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MX" sz="1400">
                <a:latin typeface="Arial" charset="0"/>
                <a:cs typeface="+mn-cs"/>
              </a:rPr>
              <a:t>Gestión de </a:t>
            </a:r>
          </a:p>
          <a:p>
            <a:pPr algn="ctr">
              <a:defRPr/>
            </a:pPr>
            <a:r>
              <a:rPr lang="es-MX" sz="1400">
                <a:latin typeface="Arial" charset="0"/>
                <a:cs typeface="+mn-cs"/>
              </a:rPr>
              <a:t>Procesos</a:t>
            </a:r>
          </a:p>
        </p:txBody>
      </p:sp>
      <p:sp>
        <p:nvSpPr>
          <p:cNvPr id="160782" name="Rectangle 14"/>
          <p:cNvSpPr>
            <a:spLocks noChangeArrowheads="1"/>
          </p:cNvSpPr>
          <p:nvPr/>
        </p:nvSpPr>
        <p:spPr bwMode="auto">
          <a:xfrm>
            <a:off x="3505200" y="5029200"/>
            <a:ext cx="1871663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MX" sz="1400" dirty="0" err="1">
                <a:latin typeface="Arial" charset="0"/>
                <a:cs typeface="+mn-cs"/>
              </a:rPr>
              <a:t>Admon</a:t>
            </a:r>
            <a:r>
              <a:rPr lang="es-MX" sz="1400" dirty="0">
                <a:latin typeface="Arial" charset="0"/>
                <a:cs typeface="+mn-cs"/>
              </a:rPr>
              <a:t>. de Proyectos</a:t>
            </a:r>
          </a:p>
          <a:p>
            <a:pPr algn="ctr">
              <a:defRPr/>
            </a:pPr>
            <a:r>
              <a:rPr lang="es-MX" sz="1400" dirty="0">
                <a:latin typeface="Arial" charset="0"/>
                <a:cs typeface="+mn-cs"/>
              </a:rPr>
              <a:t>Específicos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0" y="1524000"/>
            <a:ext cx="1584325" cy="5657850"/>
            <a:chOff x="727" y="754"/>
            <a:chExt cx="998" cy="3564"/>
          </a:xfrm>
        </p:grpSpPr>
        <p:sp>
          <p:nvSpPr>
            <p:cNvPr id="12305" name="Text Box 16"/>
            <p:cNvSpPr txBox="1">
              <a:spLocks noChangeArrowheads="1"/>
            </p:cNvSpPr>
            <p:nvPr/>
          </p:nvSpPr>
          <p:spPr bwMode="auto">
            <a:xfrm>
              <a:off x="745" y="754"/>
              <a:ext cx="6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800" b="1">
                  <a:latin typeface="Arial" pitchFamily="34" charset="0"/>
                </a:rPr>
                <a:t>Proceso</a:t>
              </a:r>
            </a:p>
          </p:txBody>
        </p:sp>
        <p:sp>
          <p:nvSpPr>
            <p:cNvPr id="12306" name="Text Box 17"/>
            <p:cNvSpPr txBox="1">
              <a:spLocks noChangeArrowheads="1"/>
            </p:cNvSpPr>
            <p:nvPr/>
          </p:nvSpPr>
          <p:spPr bwMode="auto">
            <a:xfrm>
              <a:off x="727" y="1026"/>
              <a:ext cx="998" cy="3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MX" sz="1600" i="1">
                  <a:latin typeface="Arial" pitchFamily="34" charset="0"/>
                </a:rPr>
                <a:t>Conjunto de </a:t>
              </a:r>
              <a:r>
                <a:rPr lang="es-MX" sz="1600" b="1" i="1">
                  <a:latin typeface="Arial" pitchFamily="34" charset="0"/>
                </a:rPr>
                <a:t>prácticas relacionadas entre si</a:t>
              </a:r>
              <a:r>
                <a:rPr lang="es-MX" sz="1600" i="1">
                  <a:latin typeface="Arial" pitchFamily="34" charset="0"/>
                </a:rPr>
                <a:t>, llevadas a cabo a través de </a:t>
              </a:r>
              <a:r>
                <a:rPr lang="es-MX" sz="1600" b="1" i="1">
                  <a:latin typeface="Arial" pitchFamily="34" charset="0"/>
                </a:rPr>
                <a:t>roles</a:t>
              </a:r>
              <a:r>
                <a:rPr lang="es-MX" sz="1600" i="1">
                  <a:latin typeface="Arial" pitchFamily="34" charset="0"/>
                </a:rPr>
                <a:t> y por elementos automatizados, que </a:t>
              </a:r>
              <a:r>
                <a:rPr lang="es-MX" sz="1600" b="1" i="1">
                  <a:latin typeface="Arial" pitchFamily="34" charset="0"/>
                </a:rPr>
                <a:t>utilizando recursos</a:t>
              </a:r>
              <a:r>
                <a:rPr lang="es-MX" sz="1600" i="1">
                  <a:latin typeface="Arial" pitchFamily="34" charset="0"/>
                </a:rPr>
                <a:t> y a partir de </a:t>
              </a:r>
              <a:r>
                <a:rPr lang="es-MX" sz="1600" b="1" i="1">
                  <a:latin typeface="Arial" pitchFamily="34" charset="0"/>
                </a:rPr>
                <a:t>insumos</a:t>
              </a:r>
              <a:r>
                <a:rPr lang="es-MX" sz="1600" i="1">
                  <a:latin typeface="Arial" pitchFamily="34" charset="0"/>
                </a:rPr>
                <a:t> </a:t>
              </a:r>
              <a:r>
                <a:rPr lang="es-MX" sz="1600" b="1" i="1">
                  <a:latin typeface="Arial" pitchFamily="34" charset="0"/>
                </a:rPr>
                <a:t>producen un satisfactor de negocio</a:t>
              </a:r>
              <a:r>
                <a:rPr lang="es-MX" sz="1600" i="1">
                  <a:latin typeface="Arial" pitchFamily="34" charset="0"/>
                </a:rPr>
                <a:t> para el</a:t>
              </a:r>
            </a:p>
            <a:p>
              <a:r>
                <a:rPr lang="es-MX" sz="1600" i="1">
                  <a:latin typeface="Arial" pitchFamily="34" charset="0"/>
                </a:rPr>
                <a:t>cliente	</a:t>
              </a:r>
            </a:p>
            <a:p>
              <a:endParaRPr lang="es-MX" sz="1600" i="1">
                <a:latin typeface="Arial" pitchFamily="34" charset="0"/>
              </a:endParaRPr>
            </a:p>
            <a:p>
              <a:endParaRPr lang="es-MX" sz="1600" i="1">
                <a:latin typeface="Arial" pitchFamily="34" charset="0"/>
              </a:endParaRPr>
            </a:p>
            <a:p>
              <a:endParaRPr lang="es-MX" sz="1600">
                <a:latin typeface="Arial" pitchFamily="34" charset="0"/>
              </a:endParaRPr>
            </a:p>
          </p:txBody>
        </p:sp>
      </p:grpSp>
      <p:sp>
        <p:nvSpPr>
          <p:cNvPr id="12304" name="AutoShape 18"/>
          <p:cNvSpPr>
            <a:spLocks/>
          </p:cNvSpPr>
          <p:nvPr/>
        </p:nvSpPr>
        <p:spPr bwMode="auto">
          <a:xfrm>
            <a:off x="1600200" y="1676400"/>
            <a:ext cx="431800" cy="4824413"/>
          </a:xfrm>
          <a:prstGeom prst="leftBrace">
            <a:avLst>
              <a:gd name="adj1" fmla="val 9310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Modelo de evaluación </a:t>
            </a:r>
            <a:r>
              <a:rPr lang="es-MX" sz="2000" smtClean="0"/>
              <a:t>2003</a:t>
            </a:r>
            <a:endParaRPr lang="en-US" sz="20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549400" y="2082800"/>
            <a:ext cx="7204075" cy="100488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cs typeface="Arial" charset="0"/>
              </a:rPr>
              <a:t>El modelo está basado en el ISO/IEC 15504-2  </a:t>
            </a:r>
            <a:endParaRPr lang="es-MX" smtClean="0">
              <a:cs typeface="Arial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799138" y="2438400"/>
            <a:ext cx="9715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762000" eaLnBrk="0" hangingPunct="0">
              <a:spcBef>
                <a:spcPct val="50000"/>
              </a:spcBef>
              <a:spcAft>
                <a:spcPct val="10000"/>
              </a:spcAft>
            </a:pPr>
            <a:r>
              <a:rPr lang="en-GB" sz="1400" b="1">
                <a:latin typeface="Arial" pitchFamily="34" charset="0"/>
              </a:rPr>
              <a:t>Atributos</a:t>
            </a:r>
          </a:p>
        </p:txBody>
      </p:sp>
      <p:grpSp>
        <p:nvGrpSpPr>
          <p:cNvPr id="13317" name="Group 5"/>
          <p:cNvGrpSpPr>
            <a:grpSpLocks/>
          </p:cNvGrpSpPr>
          <p:nvPr/>
        </p:nvGrpSpPr>
        <p:grpSpPr bwMode="auto">
          <a:xfrm>
            <a:off x="0" y="3579813"/>
            <a:ext cx="4056063" cy="2820987"/>
            <a:chOff x="288" y="1680"/>
            <a:chExt cx="2640" cy="2112"/>
          </a:xfrm>
        </p:grpSpPr>
        <p:grpSp>
          <p:nvGrpSpPr>
            <p:cNvPr id="13343" name="Group 6"/>
            <p:cNvGrpSpPr>
              <a:grpSpLocks/>
            </p:cNvGrpSpPr>
            <p:nvPr/>
          </p:nvGrpSpPr>
          <p:grpSpPr bwMode="auto">
            <a:xfrm>
              <a:off x="288" y="1680"/>
              <a:ext cx="2640" cy="2112"/>
              <a:chOff x="2064" y="880"/>
              <a:chExt cx="3631" cy="2768"/>
            </a:xfrm>
          </p:grpSpPr>
          <p:sp>
            <p:nvSpPr>
              <p:cNvPr id="13350" name="Freeform 7"/>
              <p:cNvSpPr>
                <a:spLocks/>
              </p:cNvSpPr>
              <p:nvPr/>
            </p:nvSpPr>
            <p:spPr bwMode="auto">
              <a:xfrm>
                <a:off x="5055" y="2928"/>
                <a:ext cx="640" cy="719"/>
              </a:xfrm>
              <a:custGeom>
                <a:avLst/>
                <a:gdLst>
                  <a:gd name="T0" fmla="*/ 783 w 504"/>
                  <a:gd name="T1" fmla="*/ 814 h 697"/>
                  <a:gd name="T2" fmla="*/ 0 w 504"/>
                  <a:gd name="T3" fmla="*/ 347 h 697"/>
                  <a:gd name="T4" fmla="*/ 735 w 504"/>
                  <a:gd name="T5" fmla="*/ 0 h 697"/>
                  <a:gd name="T6" fmla="*/ 1663 w 504"/>
                  <a:gd name="T7" fmla="*/ 405 h 697"/>
                  <a:gd name="T8" fmla="*/ 783 w 504"/>
                  <a:gd name="T9" fmla="*/ 814 h 6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04"/>
                  <a:gd name="T16" fmla="*/ 0 h 697"/>
                  <a:gd name="T17" fmla="*/ 504 w 504"/>
                  <a:gd name="T18" fmla="*/ 697 h 69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04" h="697">
                    <a:moveTo>
                      <a:pt x="238" y="697"/>
                    </a:moveTo>
                    <a:lnTo>
                      <a:pt x="0" y="297"/>
                    </a:lnTo>
                    <a:lnTo>
                      <a:pt x="223" y="0"/>
                    </a:lnTo>
                    <a:lnTo>
                      <a:pt x="504" y="347"/>
                    </a:lnTo>
                    <a:lnTo>
                      <a:pt x="238" y="697"/>
                    </a:lnTo>
                    <a:close/>
                  </a:path>
                </a:pathLst>
              </a:custGeom>
              <a:solidFill>
                <a:srgbClr val="99CC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351" name="Freeform 8"/>
              <p:cNvSpPr>
                <a:spLocks/>
              </p:cNvSpPr>
              <p:nvPr/>
            </p:nvSpPr>
            <p:spPr bwMode="auto">
              <a:xfrm>
                <a:off x="2355" y="2928"/>
                <a:ext cx="2983" cy="307"/>
              </a:xfrm>
              <a:custGeom>
                <a:avLst/>
                <a:gdLst>
                  <a:gd name="T0" fmla="*/ 0 w 2349"/>
                  <a:gd name="T1" fmla="*/ 346 h 298"/>
                  <a:gd name="T2" fmla="*/ 7021 w 2349"/>
                  <a:gd name="T3" fmla="*/ 346 h 298"/>
                  <a:gd name="T4" fmla="*/ 7757 w 2349"/>
                  <a:gd name="T5" fmla="*/ 0 h 298"/>
                  <a:gd name="T6" fmla="*/ 992 w 2349"/>
                  <a:gd name="T7" fmla="*/ 0 h 298"/>
                  <a:gd name="T8" fmla="*/ 0 w 2349"/>
                  <a:gd name="T9" fmla="*/ 346 h 29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49"/>
                  <a:gd name="T16" fmla="*/ 0 h 298"/>
                  <a:gd name="T17" fmla="*/ 2349 w 2349"/>
                  <a:gd name="T18" fmla="*/ 298 h 29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49" h="298">
                    <a:moveTo>
                      <a:pt x="0" y="298"/>
                    </a:moveTo>
                    <a:lnTo>
                      <a:pt x="2126" y="298"/>
                    </a:lnTo>
                    <a:lnTo>
                      <a:pt x="2349" y="0"/>
                    </a:lnTo>
                    <a:lnTo>
                      <a:pt x="300" y="0"/>
                    </a:lnTo>
                    <a:lnTo>
                      <a:pt x="0" y="298"/>
                    </a:lnTo>
                    <a:close/>
                  </a:path>
                </a:pathLst>
              </a:custGeom>
              <a:solidFill>
                <a:srgbClr val="3399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352" name="Freeform 9"/>
              <p:cNvSpPr>
                <a:spLocks/>
              </p:cNvSpPr>
              <p:nvPr/>
            </p:nvSpPr>
            <p:spPr bwMode="auto">
              <a:xfrm>
                <a:off x="2064" y="3234"/>
                <a:ext cx="3294" cy="414"/>
              </a:xfrm>
              <a:custGeom>
                <a:avLst/>
                <a:gdLst>
                  <a:gd name="T0" fmla="*/ 753 w 2594"/>
                  <a:gd name="T1" fmla="*/ 0 h 401"/>
                  <a:gd name="T2" fmla="*/ 7773 w 2594"/>
                  <a:gd name="T3" fmla="*/ 0 h 401"/>
                  <a:gd name="T4" fmla="*/ 8565 w 2594"/>
                  <a:gd name="T5" fmla="*/ 470 h 401"/>
                  <a:gd name="T6" fmla="*/ 0 w 2594"/>
                  <a:gd name="T7" fmla="*/ 470 h 401"/>
                  <a:gd name="T8" fmla="*/ 753 w 2594"/>
                  <a:gd name="T9" fmla="*/ 0 h 4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94"/>
                  <a:gd name="T16" fmla="*/ 0 h 401"/>
                  <a:gd name="T17" fmla="*/ 2594 w 2594"/>
                  <a:gd name="T18" fmla="*/ 401 h 40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94" h="401">
                    <a:moveTo>
                      <a:pt x="228" y="0"/>
                    </a:moveTo>
                    <a:lnTo>
                      <a:pt x="2354" y="0"/>
                    </a:lnTo>
                    <a:lnTo>
                      <a:pt x="2594" y="401"/>
                    </a:lnTo>
                    <a:lnTo>
                      <a:pt x="0" y="401"/>
                    </a:lnTo>
                    <a:lnTo>
                      <a:pt x="228" y="0"/>
                    </a:lnTo>
                    <a:close/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353" name="Freeform 10"/>
              <p:cNvSpPr>
                <a:spLocks/>
              </p:cNvSpPr>
              <p:nvPr/>
            </p:nvSpPr>
            <p:spPr bwMode="auto">
              <a:xfrm>
                <a:off x="4772" y="2460"/>
                <a:ext cx="504" cy="697"/>
              </a:xfrm>
              <a:custGeom>
                <a:avLst/>
                <a:gdLst>
                  <a:gd name="T0" fmla="*/ 238 w 504"/>
                  <a:gd name="T1" fmla="*/ 697 h 697"/>
                  <a:gd name="T2" fmla="*/ 0 w 504"/>
                  <a:gd name="T3" fmla="*/ 297 h 697"/>
                  <a:gd name="T4" fmla="*/ 223 w 504"/>
                  <a:gd name="T5" fmla="*/ 0 h 697"/>
                  <a:gd name="T6" fmla="*/ 504 w 504"/>
                  <a:gd name="T7" fmla="*/ 347 h 697"/>
                  <a:gd name="T8" fmla="*/ 238 w 504"/>
                  <a:gd name="T9" fmla="*/ 697 h 6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04"/>
                  <a:gd name="T16" fmla="*/ 0 h 697"/>
                  <a:gd name="T17" fmla="*/ 504 w 504"/>
                  <a:gd name="T18" fmla="*/ 697 h 69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04" h="697">
                    <a:moveTo>
                      <a:pt x="238" y="697"/>
                    </a:moveTo>
                    <a:lnTo>
                      <a:pt x="0" y="297"/>
                    </a:lnTo>
                    <a:lnTo>
                      <a:pt x="223" y="0"/>
                    </a:lnTo>
                    <a:lnTo>
                      <a:pt x="504" y="347"/>
                    </a:lnTo>
                    <a:lnTo>
                      <a:pt x="238" y="697"/>
                    </a:lnTo>
                    <a:close/>
                  </a:path>
                </a:pathLst>
              </a:custGeom>
              <a:solidFill>
                <a:srgbClr val="FF5FB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354" name="Freeform 11"/>
              <p:cNvSpPr>
                <a:spLocks/>
              </p:cNvSpPr>
              <p:nvPr/>
            </p:nvSpPr>
            <p:spPr bwMode="auto">
              <a:xfrm>
                <a:off x="2646" y="2460"/>
                <a:ext cx="2349" cy="298"/>
              </a:xfrm>
              <a:custGeom>
                <a:avLst/>
                <a:gdLst>
                  <a:gd name="T0" fmla="*/ 0 w 2349"/>
                  <a:gd name="T1" fmla="*/ 298 h 298"/>
                  <a:gd name="T2" fmla="*/ 2126 w 2349"/>
                  <a:gd name="T3" fmla="*/ 298 h 298"/>
                  <a:gd name="T4" fmla="*/ 2349 w 2349"/>
                  <a:gd name="T5" fmla="*/ 0 h 298"/>
                  <a:gd name="T6" fmla="*/ 300 w 2349"/>
                  <a:gd name="T7" fmla="*/ 0 h 298"/>
                  <a:gd name="T8" fmla="*/ 0 w 2349"/>
                  <a:gd name="T9" fmla="*/ 298 h 29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49"/>
                  <a:gd name="T16" fmla="*/ 0 h 298"/>
                  <a:gd name="T17" fmla="*/ 2349 w 2349"/>
                  <a:gd name="T18" fmla="*/ 298 h 29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49" h="298">
                    <a:moveTo>
                      <a:pt x="0" y="298"/>
                    </a:moveTo>
                    <a:lnTo>
                      <a:pt x="2126" y="298"/>
                    </a:lnTo>
                    <a:lnTo>
                      <a:pt x="2349" y="0"/>
                    </a:lnTo>
                    <a:lnTo>
                      <a:pt x="300" y="0"/>
                    </a:lnTo>
                    <a:lnTo>
                      <a:pt x="0" y="298"/>
                    </a:lnTo>
                    <a:close/>
                  </a:path>
                </a:pathLst>
              </a:custGeom>
              <a:solidFill>
                <a:srgbClr val="80008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355" name="Freeform 12"/>
              <p:cNvSpPr>
                <a:spLocks/>
              </p:cNvSpPr>
              <p:nvPr/>
            </p:nvSpPr>
            <p:spPr bwMode="auto">
              <a:xfrm>
                <a:off x="2417" y="2757"/>
                <a:ext cx="2594" cy="401"/>
              </a:xfrm>
              <a:custGeom>
                <a:avLst/>
                <a:gdLst>
                  <a:gd name="T0" fmla="*/ 228 w 2594"/>
                  <a:gd name="T1" fmla="*/ 0 h 401"/>
                  <a:gd name="T2" fmla="*/ 2354 w 2594"/>
                  <a:gd name="T3" fmla="*/ 0 h 401"/>
                  <a:gd name="T4" fmla="*/ 2594 w 2594"/>
                  <a:gd name="T5" fmla="*/ 401 h 401"/>
                  <a:gd name="T6" fmla="*/ 0 w 2594"/>
                  <a:gd name="T7" fmla="*/ 401 h 401"/>
                  <a:gd name="T8" fmla="*/ 228 w 2594"/>
                  <a:gd name="T9" fmla="*/ 0 h 4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94"/>
                  <a:gd name="T16" fmla="*/ 0 h 401"/>
                  <a:gd name="T17" fmla="*/ 2594 w 2594"/>
                  <a:gd name="T18" fmla="*/ 401 h 40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94" h="401">
                    <a:moveTo>
                      <a:pt x="228" y="0"/>
                    </a:moveTo>
                    <a:lnTo>
                      <a:pt x="2354" y="0"/>
                    </a:lnTo>
                    <a:lnTo>
                      <a:pt x="2594" y="401"/>
                    </a:lnTo>
                    <a:lnTo>
                      <a:pt x="0" y="401"/>
                    </a:lnTo>
                    <a:lnTo>
                      <a:pt x="228" y="0"/>
                    </a:lnTo>
                    <a:close/>
                  </a:path>
                </a:pathLst>
              </a:custGeom>
              <a:solidFill>
                <a:srgbClr val="FFCCCC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356" name="Freeform 13"/>
              <p:cNvSpPr>
                <a:spLocks/>
              </p:cNvSpPr>
              <p:nvPr/>
            </p:nvSpPr>
            <p:spPr bwMode="auto">
              <a:xfrm>
                <a:off x="4510" y="2064"/>
                <a:ext cx="445" cy="631"/>
              </a:xfrm>
              <a:custGeom>
                <a:avLst/>
                <a:gdLst>
                  <a:gd name="T0" fmla="*/ 227 w 445"/>
                  <a:gd name="T1" fmla="*/ 631 h 631"/>
                  <a:gd name="T2" fmla="*/ 0 w 445"/>
                  <a:gd name="T3" fmla="*/ 221 h 631"/>
                  <a:gd name="T4" fmla="*/ 166 w 445"/>
                  <a:gd name="T5" fmla="*/ 0 h 631"/>
                  <a:gd name="T6" fmla="*/ 445 w 445"/>
                  <a:gd name="T7" fmla="*/ 348 h 631"/>
                  <a:gd name="T8" fmla="*/ 227 w 445"/>
                  <a:gd name="T9" fmla="*/ 631 h 6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5"/>
                  <a:gd name="T16" fmla="*/ 0 h 631"/>
                  <a:gd name="T17" fmla="*/ 445 w 445"/>
                  <a:gd name="T18" fmla="*/ 631 h 6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5" h="631">
                    <a:moveTo>
                      <a:pt x="227" y="631"/>
                    </a:moveTo>
                    <a:lnTo>
                      <a:pt x="0" y="221"/>
                    </a:lnTo>
                    <a:lnTo>
                      <a:pt x="166" y="0"/>
                    </a:lnTo>
                    <a:lnTo>
                      <a:pt x="445" y="348"/>
                    </a:lnTo>
                    <a:lnTo>
                      <a:pt x="227" y="631"/>
                    </a:lnTo>
                    <a:close/>
                  </a:path>
                </a:pathLst>
              </a:custGeom>
              <a:solidFill>
                <a:srgbClr val="FFFF99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357" name="Freeform 14"/>
              <p:cNvSpPr>
                <a:spLocks/>
              </p:cNvSpPr>
              <p:nvPr/>
            </p:nvSpPr>
            <p:spPr bwMode="auto">
              <a:xfrm>
                <a:off x="2912" y="2064"/>
                <a:ext cx="1765" cy="222"/>
              </a:xfrm>
              <a:custGeom>
                <a:avLst/>
                <a:gdLst>
                  <a:gd name="T0" fmla="*/ 0 w 1765"/>
                  <a:gd name="T1" fmla="*/ 222 h 222"/>
                  <a:gd name="T2" fmla="*/ 1599 w 1765"/>
                  <a:gd name="T3" fmla="*/ 222 h 222"/>
                  <a:gd name="T4" fmla="*/ 1765 w 1765"/>
                  <a:gd name="T5" fmla="*/ 0 h 222"/>
                  <a:gd name="T6" fmla="*/ 316 w 1765"/>
                  <a:gd name="T7" fmla="*/ 1 h 222"/>
                  <a:gd name="T8" fmla="*/ 0 w 17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65"/>
                  <a:gd name="T16" fmla="*/ 0 h 222"/>
                  <a:gd name="T17" fmla="*/ 1765 w 1765"/>
                  <a:gd name="T18" fmla="*/ 222 h 2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65" h="222">
                    <a:moveTo>
                      <a:pt x="0" y="222"/>
                    </a:moveTo>
                    <a:lnTo>
                      <a:pt x="1599" y="222"/>
                    </a:lnTo>
                    <a:lnTo>
                      <a:pt x="1765" y="0"/>
                    </a:lnTo>
                    <a:lnTo>
                      <a:pt x="316" y="1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rgbClr val="FFCC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358" name="Freeform 15"/>
              <p:cNvSpPr>
                <a:spLocks/>
              </p:cNvSpPr>
              <p:nvPr/>
            </p:nvSpPr>
            <p:spPr bwMode="auto">
              <a:xfrm>
                <a:off x="2688" y="2285"/>
                <a:ext cx="2049" cy="410"/>
              </a:xfrm>
              <a:custGeom>
                <a:avLst/>
                <a:gdLst>
                  <a:gd name="T0" fmla="*/ 0 w 2049"/>
                  <a:gd name="T1" fmla="*/ 410 h 410"/>
                  <a:gd name="T2" fmla="*/ 2049 w 2049"/>
                  <a:gd name="T3" fmla="*/ 410 h 410"/>
                  <a:gd name="T4" fmla="*/ 1822 w 2049"/>
                  <a:gd name="T5" fmla="*/ 0 h 410"/>
                  <a:gd name="T6" fmla="*/ 225 w 2049"/>
                  <a:gd name="T7" fmla="*/ 0 h 410"/>
                  <a:gd name="T8" fmla="*/ 0 w 2049"/>
                  <a:gd name="T9" fmla="*/ 410 h 4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49"/>
                  <a:gd name="T16" fmla="*/ 0 h 410"/>
                  <a:gd name="T17" fmla="*/ 2049 w 2049"/>
                  <a:gd name="T18" fmla="*/ 410 h 4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49" h="410">
                    <a:moveTo>
                      <a:pt x="0" y="410"/>
                    </a:moveTo>
                    <a:lnTo>
                      <a:pt x="2049" y="410"/>
                    </a:lnTo>
                    <a:lnTo>
                      <a:pt x="1822" y="0"/>
                    </a:lnTo>
                    <a:lnTo>
                      <a:pt x="225" y="0"/>
                    </a:lnTo>
                    <a:lnTo>
                      <a:pt x="0" y="410"/>
                    </a:lnTo>
                    <a:close/>
                  </a:path>
                </a:pathLst>
              </a:custGeom>
              <a:solidFill>
                <a:srgbClr val="FFFFCC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359" name="Freeform 16"/>
              <p:cNvSpPr>
                <a:spLocks/>
              </p:cNvSpPr>
              <p:nvPr/>
            </p:nvSpPr>
            <p:spPr bwMode="auto">
              <a:xfrm>
                <a:off x="4245" y="1673"/>
                <a:ext cx="389" cy="547"/>
              </a:xfrm>
              <a:custGeom>
                <a:avLst/>
                <a:gdLst>
                  <a:gd name="T0" fmla="*/ 0 w 389"/>
                  <a:gd name="T1" fmla="*/ 149 h 547"/>
                  <a:gd name="T2" fmla="*/ 231 w 389"/>
                  <a:gd name="T3" fmla="*/ 547 h 547"/>
                  <a:gd name="T4" fmla="*/ 389 w 389"/>
                  <a:gd name="T5" fmla="*/ 343 h 547"/>
                  <a:gd name="T6" fmla="*/ 112 w 389"/>
                  <a:gd name="T7" fmla="*/ 0 h 547"/>
                  <a:gd name="T8" fmla="*/ 0 w 389"/>
                  <a:gd name="T9" fmla="*/ 149 h 5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89"/>
                  <a:gd name="T16" fmla="*/ 0 h 547"/>
                  <a:gd name="T17" fmla="*/ 389 w 389"/>
                  <a:gd name="T18" fmla="*/ 547 h 5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89" h="547">
                    <a:moveTo>
                      <a:pt x="0" y="149"/>
                    </a:moveTo>
                    <a:lnTo>
                      <a:pt x="231" y="547"/>
                    </a:lnTo>
                    <a:lnTo>
                      <a:pt x="389" y="343"/>
                    </a:lnTo>
                    <a:lnTo>
                      <a:pt x="112" y="0"/>
                    </a:lnTo>
                    <a:lnTo>
                      <a:pt x="0" y="149"/>
                    </a:lnTo>
                    <a:close/>
                  </a:path>
                </a:pathLst>
              </a:custGeom>
              <a:solidFill>
                <a:srgbClr val="6699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360" name="Freeform 17"/>
              <p:cNvSpPr>
                <a:spLocks/>
              </p:cNvSpPr>
              <p:nvPr/>
            </p:nvSpPr>
            <p:spPr bwMode="auto">
              <a:xfrm>
                <a:off x="3177" y="1673"/>
                <a:ext cx="1179" cy="148"/>
              </a:xfrm>
              <a:custGeom>
                <a:avLst/>
                <a:gdLst>
                  <a:gd name="T0" fmla="*/ 0 w 1179"/>
                  <a:gd name="T1" fmla="*/ 148 h 148"/>
                  <a:gd name="T2" fmla="*/ 1067 w 1179"/>
                  <a:gd name="T3" fmla="*/ 148 h 148"/>
                  <a:gd name="T4" fmla="*/ 1179 w 1179"/>
                  <a:gd name="T5" fmla="*/ 0 h 148"/>
                  <a:gd name="T6" fmla="*/ 298 w 1179"/>
                  <a:gd name="T7" fmla="*/ 0 h 148"/>
                  <a:gd name="T8" fmla="*/ 0 w 1179"/>
                  <a:gd name="T9" fmla="*/ 148 h 1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9"/>
                  <a:gd name="T16" fmla="*/ 0 h 148"/>
                  <a:gd name="T17" fmla="*/ 1179 w 1179"/>
                  <a:gd name="T18" fmla="*/ 148 h 1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9" h="148">
                    <a:moveTo>
                      <a:pt x="0" y="148"/>
                    </a:moveTo>
                    <a:lnTo>
                      <a:pt x="1067" y="148"/>
                    </a:lnTo>
                    <a:lnTo>
                      <a:pt x="1179" y="0"/>
                    </a:lnTo>
                    <a:lnTo>
                      <a:pt x="298" y="0"/>
                    </a:lnTo>
                    <a:lnTo>
                      <a:pt x="0" y="148"/>
                    </a:lnTo>
                    <a:close/>
                  </a:path>
                </a:pathLst>
              </a:custGeom>
              <a:solidFill>
                <a:srgbClr val="3366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361" name="Freeform 18"/>
              <p:cNvSpPr>
                <a:spLocks/>
              </p:cNvSpPr>
              <p:nvPr/>
            </p:nvSpPr>
            <p:spPr bwMode="auto">
              <a:xfrm>
                <a:off x="2950" y="1821"/>
                <a:ext cx="1525" cy="400"/>
              </a:xfrm>
              <a:custGeom>
                <a:avLst/>
                <a:gdLst>
                  <a:gd name="T0" fmla="*/ 0 w 1525"/>
                  <a:gd name="T1" fmla="*/ 400 h 400"/>
                  <a:gd name="T2" fmla="*/ 1525 w 1525"/>
                  <a:gd name="T3" fmla="*/ 400 h 400"/>
                  <a:gd name="T4" fmla="*/ 1294 w 1525"/>
                  <a:gd name="T5" fmla="*/ 0 h 400"/>
                  <a:gd name="T6" fmla="*/ 227 w 1525"/>
                  <a:gd name="T7" fmla="*/ 0 h 400"/>
                  <a:gd name="T8" fmla="*/ 0 w 1525"/>
                  <a:gd name="T9" fmla="*/ 400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5"/>
                  <a:gd name="T16" fmla="*/ 0 h 400"/>
                  <a:gd name="T17" fmla="*/ 1525 w 1525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5" h="400">
                    <a:moveTo>
                      <a:pt x="0" y="400"/>
                    </a:moveTo>
                    <a:lnTo>
                      <a:pt x="1525" y="400"/>
                    </a:lnTo>
                    <a:lnTo>
                      <a:pt x="1294" y="0"/>
                    </a:lnTo>
                    <a:lnTo>
                      <a:pt x="227" y="0"/>
                    </a:lnTo>
                    <a:lnTo>
                      <a:pt x="0" y="400"/>
                    </a:lnTo>
                    <a:close/>
                  </a:path>
                </a:pathLst>
              </a:custGeom>
              <a:solidFill>
                <a:srgbClr val="99FF99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grpSp>
            <p:nvGrpSpPr>
              <p:cNvPr id="13362" name="Group 19"/>
              <p:cNvGrpSpPr>
                <a:grpSpLocks/>
              </p:cNvGrpSpPr>
              <p:nvPr/>
            </p:nvGrpSpPr>
            <p:grpSpPr bwMode="auto">
              <a:xfrm>
                <a:off x="3216" y="1275"/>
                <a:ext cx="1098" cy="479"/>
                <a:chOff x="3066" y="1797"/>
                <a:chExt cx="1098" cy="479"/>
              </a:xfrm>
            </p:grpSpPr>
            <p:sp>
              <p:nvSpPr>
                <p:cNvPr id="13366" name="Freeform 20"/>
                <p:cNvSpPr>
                  <a:spLocks/>
                </p:cNvSpPr>
                <p:nvPr/>
              </p:nvSpPr>
              <p:spPr bwMode="auto">
                <a:xfrm>
                  <a:off x="3829" y="1798"/>
                  <a:ext cx="335" cy="478"/>
                </a:xfrm>
                <a:custGeom>
                  <a:avLst/>
                  <a:gdLst>
                    <a:gd name="T0" fmla="*/ 229 w 335"/>
                    <a:gd name="T1" fmla="*/ 478 h 478"/>
                    <a:gd name="T2" fmla="*/ 335 w 335"/>
                    <a:gd name="T3" fmla="*/ 341 h 478"/>
                    <a:gd name="T4" fmla="*/ 58 w 335"/>
                    <a:gd name="T5" fmla="*/ 0 h 478"/>
                    <a:gd name="T6" fmla="*/ 0 w 335"/>
                    <a:gd name="T7" fmla="*/ 72 h 478"/>
                    <a:gd name="T8" fmla="*/ 229 w 335"/>
                    <a:gd name="T9" fmla="*/ 478 h 47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5"/>
                    <a:gd name="T16" fmla="*/ 0 h 478"/>
                    <a:gd name="T17" fmla="*/ 335 w 335"/>
                    <a:gd name="T18" fmla="*/ 478 h 47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5" h="478">
                      <a:moveTo>
                        <a:pt x="229" y="478"/>
                      </a:moveTo>
                      <a:lnTo>
                        <a:pt x="335" y="341"/>
                      </a:lnTo>
                      <a:lnTo>
                        <a:pt x="58" y="0"/>
                      </a:lnTo>
                      <a:lnTo>
                        <a:pt x="0" y="72"/>
                      </a:lnTo>
                      <a:lnTo>
                        <a:pt x="229" y="478"/>
                      </a:lnTo>
                      <a:close/>
                    </a:path>
                  </a:pathLst>
                </a:custGeom>
                <a:solidFill>
                  <a:srgbClr val="FF9F7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MX"/>
                </a:p>
              </p:txBody>
            </p:sp>
            <p:sp>
              <p:nvSpPr>
                <p:cNvPr id="13367" name="Freeform 21"/>
                <p:cNvSpPr>
                  <a:spLocks/>
                </p:cNvSpPr>
                <p:nvPr/>
              </p:nvSpPr>
              <p:spPr bwMode="auto">
                <a:xfrm>
                  <a:off x="3298" y="1797"/>
                  <a:ext cx="588" cy="72"/>
                </a:xfrm>
                <a:custGeom>
                  <a:avLst/>
                  <a:gdLst>
                    <a:gd name="T0" fmla="*/ 0 w 588"/>
                    <a:gd name="T1" fmla="*/ 72 h 72"/>
                    <a:gd name="T2" fmla="*/ 530 w 588"/>
                    <a:gd name="T3" fmla="*/ 72 h 72"/>
                    <a:gd name="T4" fmla="*/ 588 w 588"/>
                    <a:gd name="T5" fmla="*/ 0 h 72"/>
                    <a:gd name="T6" fmla="*/ 183 w 588"/>
                    <a:gd name="T7" fmla="*/ 0 h 72"/>
                    <a:gd name="T8" fmla="*/ 0 w 588"/>
                    <a:gd name="T9" fmla="*/ 72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88"/>
                    <a:gd name="T16" fmla="*/ 0 h 72"/>
                    <a:gd name="T17" fmla="*/ 588 w 588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88" h="72">
                      <a:moveTo>
                        <a:pt x="0" y="72"/>
                      </a:moveTo>
                      <a:lnTo>
                        <a:pt x="530" y="72"/>
                      </a:lnTo>
                      <a:lnTo>
                        <a:pt x="588" y="0"/>
                      </a:lnTo>
                      <a:lnTo>
                        <a:pt x="183" y="0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rgbClr val="BF3F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MX"/>
                </a:p>
              </p:txBody>
            </p:sp>
            <p:sp>
              <p:nvSpPr>
                <p:cNvPr id="13368" name="Freeform 22"/>
                <p:cNvSpPr>
                  <a:spLocks/>
                </p:cNvSpPr>
                <p:nvPr/>
              </p:nvSpPr>
              <p:spPr bwMode="auto">
                <a:xfrm>
                  <a:off x="3066" y="1869"/>
                  <a:ext cx="992" cy="407"/>
                </a:xfrm>
                <a:custGeom>
                  <a:avLst/>
                  <a:gdLst>
                    <a:gd name="T0" fmla="*/ 0 w 992"/>
                    <a:gd name="T1" fmla="*/ 407 h 407"/>
                    <a:gd name="T2" fmla="*/ 992 w 992"/>
                    <a:gd name="T3" fmla="*/ 407 h 407"/>
                    <a:gd name="T4" fmla="*/ 762 w 992"/>
                    <a:gd name="T5" fmla="*/ 0 h 407"/>
                    <a:gd name="T6" fmla="*/ 231 w 992"/>
                    <a:gd name="T7" fmla="*/ 0 h 407"/>
                    <a:gd name="T8" fmla="*/ 0 w 992"/>
                    <a:gd name="T9" fmla="*/ 407 h 40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92"/>
                    <a:gd name="T16" fmla="*/ 0 h 407"/>
                    <a:gd name="T17" fmla="*/ 992 w 992"/>
                    <a:gd name="T18" fmla="*/ 407 h 40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92" h="407">
                      <a:moveTo>
                        <a:pt x="0" y="407"/>
                      </a:moveTo>
                      <a:lnTo>
                        <a:pt x="992" y="407"/>
                      </a:lnTo>
                      <a:lnTo>
                        <a:pt x="762" y="0"/>
                      </a:lnTo>
                      <a:lnTo>
                        <a:pt x="231" y="0"/>
                      </a:lnTo>
                      <a:lnTo>
                        <a:pt x="0" y="407"/>
                      </a:lnTo>
                      <a:close/>
                    </a:path>
                  </a:pathLst>
                </a:custGeom>
                <a:solidFill>
                  <a:srgbClr val="FF5F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MX"/>
                </a:p>
              </p:txBody>
            </p:sp>
          </p:grpSp>
          <p:grpSp>
            <p:nvGrpSpPr>
              <p:cNvPr id="13363" name="Group 23"/>
              <p:cNvGrpSpPr>
                <a:grpSpLocks/>
              </p:cNvGrpSpPr>
              <p:nvPr/>
            </p:nvGrpSpPr>
            <p:grpSpPr bwMode="auto">
              <a:xfrm>
                <a:off x="3481" y="880"/>
                <a:ext cx="513" cy="405"/>
                <a:chOff x="3331" y="1402"/>
                <a:chExt cx="513" cy="405"/>
              </a:xfrm>
            </p:grpSpPr>
            <p:sp>
              <p:nvSpPr>
                <p:cNvPr id="13364" name="Freeform 24"/>
                <p:cNvSpPr>
                  <a:spLocks/>
                </p:cNvSpPr>
                <p:nvPr/>
              </p:nvSpPr>
              <p:spPr bwMode="auto">
                <a:xfrm>
                  <a:off x="3561" y="1402"/>
                  <a:ext cx="283" cy="405"/>
                </a:xfrm>
                <a:custGeom>
                  <a:avLst/>
                  <a:gdLst>
                    <a:gd name="T0" fmla="*/ 230 w 283"/>
                    <a:gd name="T1" fmla="*/ 405 h 405"/>
                    <a:gd name="T2" fmla="*/ 283 w 283"/>
                    <a:gd name="T3" fmla="*/ 342 h 405"/>
                    <a:gd name="T4" fmla="*/ 0 w 283"/>
                    <a:gd name="T5" fmla="*/ 0 h 405"/>
                    <a:gd name="T6" fmla="*/ 230 w 283"/>
                    <a:gd name="T7" fmla="*/ 405 h 40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3"/>
                    <a:gd name="T13" fmla="*/ 0 h 405"/>
                    <a:gd name="T14" fmla="*/ 283 w 283"/>
                    <a:gd name="T15" fmla="*/ 405 h 40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3" h="405">
                      <a:moveTo>
                        <a:pt x="230" y="405"/>
                      </a:moveTo>
                      <a:lnTo>
                        <a:pt x="283" y="342"/>
                      </a:lnTo>
                      <a:lnTo>
                        <a:pt x="0" y="0"/>
                      </a:lnTo>
                      <a:lnTo>
                        <a:pt x="230" y="405"/>
                      </a:lnTo>
                      <a:close/>
                    </a:path>
                  </a:pathLst>
                </a:custGeom>
                <a:solidFill>
                  <a:srgbClr val="FFBF1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MX"/>
                </a:p>
              </p:txBody>
            </p:sp>
            <p:sp>
              <p:nvSpPr>
                <p:cNvPr id="13365" name="Freeform 25"/>
                <p:cNvSpPr>
                  <a:spLocks/>
                </p:cNvSpPr>
                <p:nvPr/>
              </p:nvSpPr>
              <p:spPr bwMode="auto">
                <a:xfrm>
                  <a:off x="3331" y="1402"/>
                  <a:ext cx="460" cy="405"/>
                </a:xfrm>
                <a:custGeom>
                  <a:avLst/>
                  <a:gdLst>
                    <a:gd name="T0" fmla="*/ 0 w 460"/>
                    <a:gd name="T1" fmla="*/ 405 h 405"/>
                    <a:gd name="T2" fmla="*/ 460 w 460"/>
                    <a:gd name="T3" fmla="*/ 405 h 405"/>
                    <a:gd name="T4" fmla="*/ 230 w 460"/>
                    <a:gd name="T5" fmla="*/ 0 h 405"/>
                    <a:gd name="T6" fmla="*/ 0 w 460"/>
                    <a:gd name="T7" fmla="*/ 405 h 40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60"/>
                    <a:gd name="T13" fmla="*/ 0 h 405"/>
                    <a:gd name="T14" fmla="*/ 460 w 460"/>
                    <a:gd name="T15" fmla="*/ 405 h 40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60" h="405">
                      <a:moveTo>
                        <a:pt x="0" y="405"/>
                      </a:moveTo>
                      <a:lnTo>
                        <a:pt x="460" y="405"/>
                      </a:lnTo>
                      <a:lnTo>
                        <a:pt x="230" y="0"/>
                      </a:lnTo>
                      <a:lnTo>
                        <a:pt x="0" y="405"/>
                      </a:lnTo>
                      <a:close/>
                    </a:path>
                  </a:pathLst>
                </a:custGeom>
                <a:solidFill>
                  <a:srgbClr val="FF9F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MX"/>
                </a:p>
              </p:txBody>
            </p:sp>
          </p:grpSp>
        </p:grpSp>
        <p:sp>
          <p:nvSpPr>
            <p:cNvPr id="13344" name="Text Box 26"/>
            <p:cNvSpPr txBox="1">
              <a:spLocks noChangeArrowheads="1"/>
            </p:cNvSpPr>
            <p:nvPr/>
          </p:nvSpPr>
          <p:spPr bwMode="auto">
            <a:xfrm>
              <a:off x="1392" y="1784"/>
              <a:ext cx="184" cy="2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762000" eaLnBrk="0" hangingPunct="0">
                <a:spcBef>
                  <a:spcPct val="50000"/>
                </a:spcBef>
                <a:spcAft>
                  <a:spcPct val="10000"/>
                </a:spcAft>
              </a:pPr>
              <a:r>
                <a:rPr lang="en-GB" sz="1400" b="1">
                  <a:solidFill>
                    <a:srgbClr val="00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3345" name="Text Box 27"/>
            <p:cNvSpPr txBox="1">
              <a:spLocks noChangeArrowheads="1"/>
            </p:cNvSpPr>
            <p:nvPr/>
          </p:nvSpPr>
          <p:spPr bwMode="auto">
            <a:xfrm>
              <a:off x="1392" y="2121"/>
              <a:ext cx="184" cy="2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762000" eaLnBrk="0" hangingPunct="0">
                <a:spcBef>
                  <a:spcPct val="50000"/>
                </a:spcBef>
                <a:spcAft>
                  <a:spcPct val="10000"/>
                </a:spcAft>
              </a:pPr>
              <a:r>
                <a:rPr lang="en-GB" sz="1400" b="1">
                  <a:solidFill>
                    <a:srgbClr val="00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3346" name="Text Box 28"/>
            <p:cNvSpPr txBox="1">
              <a:spLocks noChangeArrowheads="1"/>
            </p:cNvSpPr>
            <p:nvPr/>
          </p:nvSpPr>
          <p:spPr bwMode="auto">
            <a:xfrm>
              <a:off x="1392" y="2457"/>
              <a:ext cx="184" cy="2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762000" eaLnBrk="0" hangingPunct="0">
                <a:spcBef>
                  <a:spcPct val="50000"/>
                </a:spcBef>
                <a:spcAft>
                  <a:spcPct val="10000"/>
                </a:spcAft>
              </a:pPr>
              <a:r>
                <a:rPr lang="en-GB" sz="1400" b="1">
                  <a:solidFill>
                    <a:srgbClr val="00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3347" name="Text Box 29"/>
            <p:cNvSpPr txBox="1">
              <a:spLocks noChangeArrowheads="1"/>
            </p:cNvSpPr>
            <p:nvPr/>
          </p:nvSpPr>
          <p:spPr bwMode="auto">
            <a:xfrm>
              <a:off x="1392" y="2841"/>
              <a:ext cx="184" cy="2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762000" eaLnBrk="0" hangingPunct="0">
                <a:spcBef>
                  <a:spcPct val="50000"/>
                </a:spcBef>
                <a:spcAft>
                  <a:spcPct val="10000"/>
                </a:spcAft>
              </a:pPr>
              <a:r>
                <a:rPr lang="en-GB" sz="1400" b="1">
                  <a:solidFill>
                    <a:srgbClr val="00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3348" name="Text Box 30"/>
            <p:cNvSpPr txBox="1">
              <a:spLocks noChangeArrowheads="1"/>
            </p:cNvSpPr>
            <p:nvPr/>
          </p:nvSpPr>
          <p:spPr bwMode="auto">
            <a:xfrm>
              <a:off x="1392" y="3177"/>
              <a:ext cx="18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762000" eaLnBrk="0" hangingPunct="0">
                <a:spcBef>
                  <a:spcPct val="50000"/>
                </a:spcBef>
                <a:spcAft>
                  <a:spcPct val="10000"/>
                </a:spcAft>
              </a:pPr>
              <a:r>
                <a:rPr lang="en-GB" sz="1400" b="1">
                  <a:solidFill>
                    <a:srgbClr val="00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3349" name="Text Box 31"/>
            <p:cNvSpPr txBox="1">
              <a:spLocks noChangeArrowheads="1"/>
            </p:cNvSpPr>
            <p:nvPr/>
          </p:nvSpPr>
          <p:spPr bwMode="auto">
            <a:xfrm>
              <a:off x="1392" y="3561"/>
              <a:ext cx="184" cy="2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762000" eaLnBrk="0" hangingPunct="0">
                <a:spcBef>
                  <a:spcPct val="50000"/>
                </a:spcBef>
                <a:spcAft>
                  <a:spcPct val="10000"/>
                </a:spcAft>
              </a:pPr>
              <a:r>
                <a:rPr lang="en-GB" sz="1400" b="1">
                  <a:solidFill>
                    <a:srgbClr val="000000"/>
                  </a:solidFill>
                  <a:latin typeface="Arial" pitchFamily="34" charset="0"/>
                </a:rPr>
                <a:t>0</a:t>
              </a:r>
            </a:p>
          </p:txBody>
        </p:sp>
      </p:grpSp>
      <p:sp>
        <p:nvSpPr>
          <p:cNvPr id="13318" name="Text Box 32"/>
          <p:cNvSpPr txBox="1">
            <a:spLocks noChangeArrowheads="1"/>
          </p:cNvSpPr>
          <p:nvPr/>
        </p:nvSpPr>
        <p:spPr bwMode="auto">
          <a:xfrm>
            <a:off x="2667000" y="3533775"/>
            <a:ext cx="15240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 eaLnBrk="0" hangingPunct="0">
              <a:spcBef>
                <a:spcPct val="50000"/>
              </a:spcBef>
              <a:spcAft>
                <a:spcPct val="5000"/>
              </a:spcAft>
            </a:pPr>
            <a:r>
              <a:rPr lang="en-GB" sz="1800" b="1">
                <a:latin typeface="Arial" pitchFamily="34" charset="0"/>
              </a:rPr>
              <a:t>Optimizado</a:t>
            </a:r>
          </a:p>
        </p:txBody>
      </p:sp>
      <p:sp>
        <p:nvSpPr>
          <p:cNvPr id="13319" name="Text Box 33"/>
          <p:cNvSpPr txBox="1">
            <a:spLocks noChangeArrowheads="1"/>
          </p:cNvSpPr>
          <p:nvPr/>
        </p:nvSpPr>
        <p:spPr bwMode="auto">
          <a:xfrm>
            <a:off x="4979988" y="2887663"/>
            <a:ext cx="2124075" cy="63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762000" eaLnBrk="0" hangingPunct="0">
              <a:spcBef>
                <a:spcPct val="50000"/>
              </a:spcBef>
              <a:spcAft>
                <a:spcPct val="5000"/>
              </a:spcAft>
            </a:pPr>
            <a:r>
              <a:rPr lang="en-GB" sz="1400" b="1">
                <a:latin typeface="Arial" pitchFamily="34" charset="0"/>
              </a:rPr>
              <a:t>5.1 Cambio de proceso</a:t>
            </a:r>
          </a:p>
          <a:p>
            <a:pPr defTabSz="762000" eaLnBrk="0" hangingPunct="0">
              <a:spcBef>
                <a:spcPct val="50000"/>
              </a:spcBef>
              <a:spcAft>
                <a:spcPct val="5000"/>
              </a:spcAft>
            </a:pPr>
            <a:r>
              <a:rPr lang="en-GB" sz="1400" b="1">
                <a:latin typeface="Arial" pitchFamily="34" charset="0"/>
              </a:rPr>
              <a:t>5.2 Mejora continua</a:t>
            </a:r>
          </a:p>
        </p:txBody>
      </p:sp>
      <p:cxnSp>
        <p:nvCxnSpPr>
          <p:cNvPr id="13320" name="AutoShape 34"/>
          <p:cNvCxnSpPr>
            <a:cxnSpLocks noChangeShapeType="1"/>
            <a:endCxn id="13325" idx="1"/>
          </p:cNvCxnSpPr>
          <p:nvPr/>
        </p:nvCxnSpPr>
        <p:spPr bwMode="auto">
          <a:xfrm>
            <a:off x="3886200" y="5638800"/>
            <a:ext cx="1082675" cy="57943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</p:cxnSp>
      <p:grpSp>
        <p:nvGrpSpPr>
          <p:cNvPr id="13321" name="Group 35"/>
          <p:cNvGrpSpPr>
            <a:grpSpLocks/>
          </p:cNvGrpSpPr>
          <p:nvPr/>
        </p:nvGrpSpPr>
        <p:grpSpPr bwMode="auto">
          <a:xfrm>
            <a:off x="4078288" y="5138738"/>
            <a:ext cx="874712" cy="576262"/>
            <a:chOff x="2544" y="3024"/>
            <a:chExt cx="768" cy="432"/>
          </a:xfrm>
        </p:grpSpPr>
        <p:cxnSp>
          <p:nvCxnSpPr>
            <p:cNvPr id="13341" name="AutoShape 36"/>
            <p:cNvCxnSpPr>
              <a:cxnSpLocks noChangeShapeType="1"/>
            </p:cNvCxnSpPr>
            <p:nvPr/>
          </p:nvCxnSpPr>
          <p:spPr bwMode="auto">
            <a:xfrm>
              <a:off x="2544" y="3024"/>
              <a:ext cx="768" cy="432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13342" name="AutoShape 37"/>
            <p:cNvCxnSpPr>
              <a:cxnSpLocks noChangeShapeType="1"/>
            </p:cNvCxnSpPr>
            <p:nvPr/>
          </p:nvCxnSpPr>
          <p:spPr bwMode="auto">
            <a:xfrm>
              <a:off x="2544" y="3024"/>
              <a:ext cx="768" cy="96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</p:cxnSp>
      </p:grpSp>
      <p:grpSp>
        <p:nvGrpSpPr>
          <p:cNvPr id="13322" name="Group 38"/>
          <p:cNvGrpSpPr>
            <a:grpSpLocks/>
          </p:cNvGrpSpPr>
          <p:nvPr/>
        </p:nvGrpSpPr>
        <p:grpSpPr bwMode="auto">
          <a:xfrm>
            <a:off x="4102100" y="4541838"/>
            <a:ext cx="884238" cy="449262"/>
            <a:chOff x="2736" y="2544"/>
            <a:chExt cx="576" cy="336"/>
          </a:xfrm>
        </p:grpSpPr>
        <p:cxnSp>
          <p:nvCxnSpPr>
            <p:cNvPr id="13339" name="AutoShape 39"/>
            <p:cNvCxnSpPr>
              <a:cxnSpLocks noChangeShapeType="1"/>
            </p:cNvCxnSpPr>
            <p:nvPr/>
          </p:nvCxnSpPr>
          <p:spPr bwMode="auto">
            <a:xfrm>
              <a:off x="2736" y="2640"/>
              <a:ext cx="576" cy="24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13340" name="AutoShape 40"/>
            <p:cNvCxnSpPr>
              <a:cxnSpLocks noChangeShapeType="1"/>
            </p:cNvCxnSpPr>
            <p:nvPr/>
          </p:nvCxnSpPr>
          <p:spPr bwMode="auto">
            <a:xfrm flipV="1">
              <a:off x="2736" y="2544"/>
              <a:ext cx="576" cy="96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</p:cxnSp>
      </p:grpSp>
      <p:grpSp>
        <p:nvGrpSpPr>
          <p:cNvPr id="13323" name="Group 41"/>
          <p:cNvGrpSpPr>
            <a:grpSpLocks/>
          </p:cNvGrpSpPr>
          <p:nvPr/>
        </p:nvGrpSpPr>
        <p:grpSpPr bwMode="auto">
          <a:xfrm>
            <a:off x="4102100" y="3771900"/>
            <a:ext cx="811213" cy="449263"/>
            <a:chOff x="2736" y="1968"/>
            <a:chExt cx="528" cy="336"/>
          </a:xfrm>
        </p:grpSpPr>
        <p:cxnSp>
          <p:nvCxnSpPr>
            <p:cNvPr id="13337" name="AutoShape 42"/>
            <p:cNvCxnSpPr>
              <a:cxnSpLocks noChangeShapeType="1"/>
            </p:cNvCxnSpPr>
            <p:nvPr/>
          </p:nvCxnSpPr>
          <p:spPr bwMode="auto">
            <a:xfrm>
              <a:off x="2736" y="2304"/>
              <a:ext cx="528" cy="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13338" name="AutoShape 43"/>
            <p:cNvCxnSpPr>
              <a:cxnSpLocks noChangeShapeType="1"/>
            </p:cNvCxnSpPr>
            <p:nvPr/>
          </p:nvCxnSpPr>
          <p:spPr bwMode="auto">
            <a:xfrm flipV="1">
              <a:off x="2736" y="1968"/>
              <a:ext cx="528" cy="336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</p:cxnSp>
      </p:grpSp>
      <p:grpSp>
        <p:nvGrpSpPr>
          <p:cNvPr id="13324" name="Group 44"/>
          <p:cNvGrpSpPr>
            <a:grpSpLocks/>
          </p:cNvGrpSpPr>
          <p:nvPr/>
        </p:nvGrpSpPr>
        <p:grpSpPr bwMode="auto">
          <a:xfrm>
            <a:off x="4102100" y="2938463"/>
            <a:ext cx="811213" cy="769937"/>
            <a:chOff x="2736" y="1344"/>
            <a:chExt cx="528" cy="576"/>
          </a:xfrm>
        </p:grpSpPr>
        <p:cxnSp>
          <p:nvCxnSpPr>
            <p:cNvPr id="13335" name="AutoShape 45"/>
            <p:cNvCxnSpPr>
              <a:cxnSpLocks noChangeShapeType="1"/>
            </p:cNvCxnSpPr>
            <p:nvPr/>
          </p:nvCxnSpPr>
          <p:spPr bwMode="auto">
            <a:xfrm flipV="1">
              <a:off x="2736" y="1680"/>
              <a:ext cx="528" cy="24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13336" name="AutoShape 46"/>
            <p:cNvCxnSpPr>
              <a:cxnSpLocks noChangeShapeType="1"/>
            </p:cNvCxnSpPr>
            <p:nvPr/>
          </p:nvCxnSpPr>
          <p:spPr bwMode="auto">
            <a:xfrm flipV="1">
              <a:off x="2736" y="1344"/>
              <a:ext cx="528" cy="576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</p:cxnSp>
      </p:grpSp>
      <p:sp>
        <p:nvSpPr>
          <p:cNvPr id="13325" name="Text Box 47"/>
          <p:cNvSpPr txBox="1">
            <a:spLocks noChangeArrowheads="1"/>
          </p:cNvSpPr>
          <p:nvPr/>
        </p:nvSpPr>
        <p:spPr bwMode="auto">
          <a:xfrm>
            <a:off x="4968875" y="6065838"/>
            <a:ext cx="24987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762000" eaLnBrk="0" hangingPunct="0">
              <a:spcBef>
                <a:spcPct val="50000"/>
              </a:spcBef>
              <a:spcAft>
                <a:spcPct val="5000"/>
              </a:spcAft>
            </a:pPr>
            <a:r>
              <a:rPr lang="en-GB" sz="1400" b="1">
                <a:latin typeface="Arial" pitchFamily="34" charset="0"/>
              </a:rPr>
              <a:t>1.1 Realización del proceso</a:t>
            </a:r>
          </a:p>
        </p:txBody>
      </p:sp>
      <p:sp>
        <p:nvSpPr>
          <p:cNvPr id="13326" name="Text Box 48"/>
          <p:cNvSpPr txBox="1">
            <a:spLocks noChangeArrowheads="1"/>
          </p:cNvSpPr>
          <p:nvPr/>
        </p:nvSpPr>
        <p:spPr bwMode="auto">
          <a:xfrm>
            <a:off x="5010150" y="5257800"/>
            <a:ext cx="2457450" cy="63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762000" eaLnBrk="0" hangingPunct="0">
              <a:spcBef>
                <a:spcPct val="50000"/>
              </a:spcBef>
              <a:spcAft>
                <a:spcPct val="5000"/>
              </a:spcAft>
            </a:pPr>
            <a:r>
              <a:rPr lang="en-GB" sz="1400" b="1">
                <a:latin typeface="Arial" pitchFamily="34" charset="0"/>
              </a:rPr>
              <a:t>2.1 Gestión de la ejecución</a:t>
            </a:r>
          </a:p>
          <a:p>
            <a:pPr defTabSz="762000" eaLnBrk="0" hangingPunct="0">
              <a:spcBef>
                <a:spcPct val="50000"/>
              </a:spcBef>
              <a:spcAft>
                <a:spcPct val="5000"/>
              </a:spcAft>
            </a:pPr>
            <a:r>
              <a:rPr lang="en-GB" sz="1400" b="1">
                <a:latin typeface="Arial" pitchFamily="34" charset="0"/>
              </a:rPr>
              <a:t>2.2 Gestión de productos</a:t>
            </a:r>
          </a:p>
        </p:txBody>
      </p:sp>
      <p:sp>
        <p:nvSpPr>
          <p:cNvPr id="13327" name="Text Box 49"/>
          <p:cNvSpPr txBox="1">
            <a:spLocks noChangeArrowheads="1"/>
          </p:cNvSpPr>
          <p:nvPr/>
        </p:nvSpPr>
        <p:spPr bwMode="auto">
          <a:xfrm>
            <a:off x="4970463" y="4489450"/>
            <a:ext cx="2378075" cy="63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762000" eaLnBrk="0" hangingPunct="0">
              <a:spcBef>
                <a:spcPct val="50000"/>
              </a:spcBef>
              <a:spcAft>
                <a:spcPct val="5000"/>
              </a:spcAft>
            </a:pPr>
            <a:r>
              <a:rPr lang="en-GB" sz="1400" b="1">
                <a:latin typeface="Arial" pitchFamily="34" charset="0"/>
              </a:rPr>
              <a:t>3.1 Definición del proceso</a:t>
            </a:r>
          </a:p>
          <a:p>
            <a:pPr defTabSz="762000" eaLnBrk="0" hangingPunct="0">
              <a:spcBef>
                <a:spcPct val="50000"/>
              </a:spcBef>
              <a:spcAft>
                <a:spcPct val="5000"/>
              </a:spcAft>
            </a:pPr>
            <a:r>
              <a:rPr lang="en-GB" sz="1400" b="1">
                <a:latin typeface="Arial" pitchFamily="34" charset="0"/>
              </a:rPr>
              <a:t>3.2 Recursos del proceso</a:t>
            </a:r>
          </a:p>
        </p:txBody>
      </p:sp>
      <p:sp>
        <p:nvSpPr>
          <p:cNvPr id="13328" name="Text Box 50"/>
          <p:cNvSpPr txBox="1">
            <a:spLocks noChangeArrowheads="1"/>
          </p:cNvSpPr>
          <p:nvPr/>
        </p:nvSpPr>
        <p:spPr bwMode="auto">
          <a:xfrm>
            <a:off x="4962525" y="3679825"/>
            <a:ext cx="2152650" cy="63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762000" eaLnBrk="0" hangingPunct="0">
              <a:spcBef>
                <a:spcPct val="50000"/>
              </a:spcBef>
              <a:spcAft>
                <a:spcPct val="5000"/>
              </a:spcAft>
            </a:pPr>
            <a:r>
              <a:rPr lang="en-GB" sz="1400" b="1">
                <a:latin typeface="Arial" pitchFamily="34" charset="0"/>
              </a:rPr>
              <a:t>4.1 Medida del proceso</a:t>
            </a:r>
          </a:p>
          <a:p>
            <a:pPr defTabSz="762000" eaLnBrk="0" hangingPunct="0">
              <a:spcBef>
                <a:spcPct val="50000"/>
              </a:spcBef>
              <a:spcAft>
                <a:spcPct val="5000"/>
              </a:spcAft>
            </a:pPr>
            <a:r>
              <a:rPr lang="en-GB" sz="1400" b="1">
                <a:latin typeface="Arial" pitchFamily="34" charset="0"/>
              </a:rPr>
              <a:t>4.2 Control del proceso</a:t>
            </a:r>
          </a:p>
        </p:txBody>
      </p:sp>
      <p:sp>
        <p:nvSpPr>
          <p:cNvPr id="13329" name="Text Box 51"/>
          <p:cNvSpPr txBox="1">
            <a:spLocks noChangeArrowheads="1"/>
          </p:cNvSpPr>
          <p:nvPr/>
        </p:nvSpPr>
        <p:spPr bwMode="auto">
          <a:xfrm>
            <a:off x="1371600" y="2971800"/>
            <a:ext cx="80486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762000" eaLnBrk="0" hangingPunct="0">
              <a:spcBef>
                <a:spcPct val="50000"/>
              </a:spcBef>
              <a:spcAft>
                <a:spcPct val="10000"/>
              </a:spcAft>
            </a:pPr>
            <a:r>
              <a:rPr lang="en-GB" sz="1400" b="1">
                <a:latin typeface="Arial" pitchFamily="34" charset="0"/>
              </a:rPr>
              <a:t>Niveles</a:t>
            </a:r>
          </a:p>
        </p:txBody>
      </p:sp>
      <p:sp>
        <p:nvSpPr>
          <p:cNvPr id="13330" name="Text Box 52"/>
          <p:cNvSpPr txBox="1">
            <a:spLocks noChangeArrowheads="1"/>
          </p:cNvSpPr>
          <p:nvPr/>
        </p:nvSpPr>
        <p:spPr bwMode="auto">
          <a:xfrm>
            <a:off x="2667000" y="4067175"/>
            <a:ext cx="15240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 eaLnBrk="0" hangingPunct="0">
              <a:spcBef>
                <a:spcPct val="50000"/>
              </a:spcBef>
              <a:spcAft>
                <a:spcPct val="10000"/>
              </a:spcAft>
            </a:pPr>
            <a:r>
              <a:rPr lang="en-GB" sz="1800" b="1">
                <a:latin typeface="Arial" pitchFamily="34" charset="0"/>
              </a:rPr>
              <a:t>Predecible</a:t>
            </a:r>
          </a:p>
        </p:txBody>
      </p:sp>
      <p:sp>
        <p:nvSpPr>
          <p:cNvPr id="13331" name="Text Box 53"/>
          <p:cNvSpPr txBox="1">
            <a:spLocks noChangeArrowheads="1"/>
          </p:cNvSpPr>
          <p:nvPr/>
        </p:nvSpPr>
        <p:spPr bwMode="auto">
          <a:xfrm>
            <a:off x="2667000" y="4967288"/>
            <a:ext cx="152400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 eaLnBrk="0" hangingPunct="0">
              <a:spcBef>
                <a:spcPct val="50000"/>
              </a:spcBef>
              <a:spcAft>
                <a:spcPct val="10000"/>
              </a:spcAft>
            </a:pPr>
            <a:r>
              <a:rPr lang="en-GB" sz="1800" b="1">
                <a:latin typeface="Arial" pitchFamily="34" charset="0"/>
              </a:rPr>
              <a:t>Gestionado</a:t>
            </a:r>
          </a:p>
        </p:txBody>
      </p:sp>
      <p:sp>
        <p:nvSpPr>
          <p:cNvPr id="13332" name="Text Box 54"/>
          <p:cNvSpPr txBox="1">
            <a:spLocks noChangeArrowheads="1"/>
          </p:cNvSpPr>
          <p:nvPr/>
        </p:nvSpPr>
        <p:spPr bwMode="auto">
          <a:xfrm>
            <a:off x="2667000" y="4524375"/>
            <a:ext cx="15240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 eaLnBrk="0" hangingPunct="0">
              <a:spcBef>
                <a:spcPct val="50000"/>
              </a:spcBef>
              <a:spcAft>
                <a:spcPct val="5000"/>
              </a:spcAft>
            </a:pPr>
            <a:r>
              <a:rPr lang="en-GB" sz="1800" b="1">
                <a:latin typeface="Arial" pitchFamily="34" charset="0"/>
              </a:rPr>
              <a:t>Establecido</a:t>
            </a:r>
          </a:p>
        </p:txBody>
      </p:sp>
      <p:sp>
        <p:nvSpPr>
          <p:cNvPr id="13333" name="Text Box 55"/>
          <p:cNvSpPr txBox="1">
            <a:spLocks noChangeArrowheads="1"/>
          </p:cNvSpPr>
          <p:nvPr/>
        </p:nvSpPr>
        <p:spPr bwMode="auto">
          <a:xfrm>
            <a:off x="2667000" y="5957888"/>
            <a:ext cx="152400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 eaLnBrk="0" hangingPunct="0">
              <a:spcBef>
                <a:spcPct val="50000"/>
              </a:spcBef>
              <a:spcAft>
                <a:spcPct val="10000"/>
              </a:spcAft>
            </a:pPr>
            <a:r>
              <a:rPr lang="en-GB" sz="1800" b="1">
                <a:latin typeface="Arial" pitchFamily="34" charset="0"/>
              </a:rPr>
              <a:t>Incompleto</a:t>
            </a:r>
          </a:p>
        </p:txBody>
      </p:sp>
      <p:sp>
        <p:nvSpPr>
          <p:cNvPr id="13334" name="Text Box 56"/>
          <p:cNvSpPr txBox="1">
            <a:spLocks noChangeArrowheads="1"/>
          </p:cNvSpPr>
          <p:nvPr/>
        </p:nvSpPr>
        <p:spPr bwMode="auto">
          <a:xfrm>
            <a:off x="2667000" y="5514975"/>
            <a:ext cx="15240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 eaLnBrk="0" hangingPunct="0">
              <a:spcBef>
                <a:spcPct val="50000"/>
              </a:spcBef>
              <a:spcAft>
                <a:spcPct val="10000"/>
              </a:spcAft>
            </a:pPr>
            <a:r>
              <a:rPr lang="en-GB" sz="1800" b="1">
                <a:latin typeface="Arial" pitchFamily="34" charset="0"/>
              </a:rPr>
              <a:t>Realizado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8763" y="0"/>
            <a:ext cx="7564437" cy="1447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smtClean="0"/>
              <a:t/>
            </a:r>
            <a:br>
              <a:rPr lang="es-ES_tradnl" smtClean="0"/>
            </a:br>
            <a:r>
              <a:rPr lang="es-ES_tradnl" sz="4000" smtClean="0"/>
              <a:t>Pruebas controladas en 4 empresas</a:t>
            </a:r>
            <a:br>
              <a:rPr lang="es-ES_tradnl" sz="4000" smtClean="0"/>
            </a:br>
            <a:r>
              <a:rPr lang="es-MX" sz="2800" smtClean="0"/>
              <a:t>2004 </a:t>
            </a:r>
            <a:endParaRPr lang="es-ES" sz="40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endParaRPr lang="es-ES_tradnl" sz="2200" b="1" smtClean="0"/>
          </a:p>
          <a:p>
            <a:pPr lvl="1" eaLnBrk="1" hangingPunct="1">
              <a:lnSpc>
                <a:spcPct val="90000"/>
              </a:lnSpc>
            </a:pPr>
            <a:r>
              <a:rPr lang="es-ES" sz="2200" b="1" smtClean="0"/>
              <a:t>Probar que </a:t>
            </a:r>
            <a:r>
              <a:rPr lang="es-ES" sz="2200" b="1" smtClean="0">
                <a:solidFill>
                  <a:schemeClr val="folHlink"/>
                </a:solidFill>
              </a:rPr>
              <a:t>MoProSoft</a:t>
            </a:r>
            <a:r>
              <a:rPr lang="es-ES" sz="2200" b="1" smtClean="0"/>
              <a:t> implantado en las </a:t>
            </a:r>
            <a:r>
              <a:rPr lang="es-ES" sz="2200" b="1" smtClean="0">
                <a:solidFill>
                  <a:schemeClr val="folHlink"/>
                </a:solidFill>
              </a:rPr>
              <a:t>organizaciones micro y pequeñas</a:t>
            </a:r>
            <a:r>
              <a:rPr lang="es-ES" sz="2200" b="1" smtClean="0"/>
              <a:t>, de desarrollo y mantenimiento de software, eleva la capacidad de sus procesos.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200" b="1" smtClean="0"/>
              <a:t>Probar que </a:t>
            </a:r>
            <a:r>
              <a:rPr lang="es-ES" sz="2200" b="1" smtClean="0">
                <a:solidFill>
                  <a:schemeClr val="folHlink"/>
                </a:solidFill>
              </a:rPr>
              <a:t>EvalProSoft</a:t>
            </a:r>
            <a:r>
              <a:rPr lang="es-ES" sz="2200" b="1" smtClean="0"/>
              <a:t> es aplicable para evaluar la capacidad de los procesos de una organización en el </a:t>
            </a:r>
            <a:r>
              <a:rPr lang="es-ES" sz="2200" b="1" smtClean="0">
                <a:solidFill>
                  <a:schemeClr val="folHlink"/>
                </a:solidFill>
              </a:rPr>
              <a:t>tiempo y con los recursos propuestos</a:t>
            </a:r>
            <a:r>
              <a:rPr lang="es-ES" sz="2200" b="1" smtClean="0"/>
              <a:t> para EvalProSoft. 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200" b="1" smtClean="0"/>
              <a:t>Para un </a:t>
            </a:r>
            <a:r>
              <a:rPr lang="es-ES" sz="2200" b="1" smtClean="0">
                <a:solidFill>
                  <a:schemeClr val="folHlink"/>
                </a:solidFill>
              </a:rPr>
              <a:t>tipo de organización específica</a:t>
            </a:r>
            <a:r>
              <a:rPr lang="es-ES" sz="2200" b="1" smtClean="0"/>
              <a:t>, obtener </a:t>
            </a:r>
            <a:r>
              <a:rPr lang="es-ES" sz="2200" b="1" smtClean="0">
                <a:solidFill>
                  <a:schemeClr val="folHlink"/>
                </a:solidFill>
              </a:rPr>
              <a:t>información sobre el esfuerzo, costo y tiempo</a:t>
            </a:r>
            <a:r>
              <a:rPr lang="es-ES" sz="2200" b="1" smtClean="0"/>
              <a:t> necesarios para alcanzar un nivel de capacidad específico.</a:t>
            </a:r>
          </a:p>
          <a:p>
            <a:pPr lvl="1" eaLnBrk="1" hangingPunct="1">
              <a:lnSpc>
                <a:spcPct val="90000"/>
              </a:lnSpc>
            </a:pPr>
            <a:endParaRPr lang="es-ES" sz="22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Evaluaciones iniciales</a:t>
            </a:r>
            <a:endParaRPr lang="es-ES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Niveles de madurez iniciales</a:t>
            </a:r>
          </a:p>
          <a:p>
            <a:pPr eaLnBrk="1" hangingPunct="1"/>
            <a:endParaRPr lang="es-ES_tradnl" smtClean="0"/>
          </a:p>
          <a:p>
            <a:pPr eaLnBrk="1" hangingPunct="1"/>
            <a:endParaRPr lang="es-ES_tradnl" smtClean="0"/>
          </a:p>
          <a:p>
            <a:pPr eaLnBrk="1" hangingPunct="1"/>
            <a:endParaRPr lang="es-ES_tradnl" smtClean="0"/>
          </a:p>
          <a:p>
            <a:pPr eaLnBrk="1" hangingPunct="1"/>
            <a:endParaRPr lang="es-ES_tradnl" smtClean="0"/>
          </a:p>
          <a:p>
            <a:pPr eaLnBrk="1" hangingPunct="1"/>
            <a:endParaRPr lang="es-ES_tradnl" smtClean="0"/>
          </a:p>
          <a:p>
            <a:pPr eaLnBrk="1" hangingPunct="1"/>
            <a:r>
              <a:rPr lang="es-ES_tradnl" smtClean="0"/>
              <a:t>Promedio: 0.13</a:t>
            </a:r>
            <a:endParaRPr lang="es-ES" smtClean="0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5699125" y="5222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s-ES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142875" y="2857500"/>
          <a:ext cx="8767763" cy="1598613"/>
        </p:xfrm>
        <a:graphic>
          <a:graphicData uri="http://schemas.openxmlformats.org/presentationml/2006/ole">
            <p:oleObj spid="_x0000_s1026" name="Hoja de cálculo" r:id="rId4" imgW="9011160" imgH="1642680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1225</TotalTime>
  <Words>1033</Words>
  <Application>Microsoft Office PowerPoint</Application>
  <PresentationFormat>Presentación en pantalla (4:3)</PresentationFormat>
  <Paragraphs>244</Paragraphs>
  <Slides>39</Slides>
  <Notes>21</Notes>
  <HiddenSlides>1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3</vt:i4>
      </vt:variant>
      <vt:variant>
        <vt:lpstr>Títulos de diapositiva</vt:lpstr>
      </vt:variant>
      <vt:variant>
        <vt:i4>39</vt:i4>
      </vt:variant>
    </vt:vector>
  </HeadingPairs>
  <TitlesOfParts>
    <vt:vector size="43" baseType="lpstr">
      <vt:lpstr>Tema de Office</vt:lpstr>
      <vt:lpstr>Hoja de cálculo</vt:lpstr>
      <vt:lpstr>Documento</vt:lpstr>
      <vt:lpstr>Gráfico</vt:lpstr>
      <vt:lpstr> Introducción al estándar ISO/IEC 29110 Perfíl Básico  guía de procesos de software para pequeñas organizaciones  </vt:lpstr>
      <vt:lpstr>Contenido</vt:lpstr>
      <vt:lpstr>MoProSoft en México</vt:lpstr>
      <vt:lpstr>Programa Nacional para  la Industria de Software en México </vt:lpstr>
      <vt:lpstr>Estrategias del PROSOFT</vt:lpstr>
      <vt:lpstr>Procesos de MoProSoft 2002 </vt:lpstr>
      <vt:lpstr>Modelo de evaluación 2003</vt:lpstr>
      <vt:lpstr> Pruebas controladas en 4 empresas 2004 </vt:lpstr>
      <vt:lpstr>Evaluaciones iniciales</vt:lpstr>
      <vt:lpstr>Evaluaciones Finales</vt:lpstr>
      <vt:lpstr>Esfuerzo invertido en la implantación</vt:lpstr>
      <vt:lpstr>Resultados análisis de  brecha VS CMM-I nivel 2</vt:lpstr>
      <vt:lpstr>Normalización de MoProSoft 2005</vt:lpstr>
      <vt:lpstr>Estado actual de MoProSoft en México a 5 años de la publicación como norma</vt:lpstr>
      <vt:lpstr> MoProSoft como estándar ISO/IEC </vt:lpstr>
      <vt:lpstr>Iniciativa Internacional</vt:lpstr>
      <vt:lpstr>Iniciativa ISO/IEC</vt:lpstr>
      <vt:lpstr>Iniciativa ISO/IEC</vt:lpstr>
      <vt:lpstr>Iniciativa ISO/IEC</vt:lpstr>
      <vt:lpstr>Estructura de 29110</vt:lpstr>
      <vt:lpstr>Modelos y Estándares disponibles</vt:lpstr>
      <vt:lpstr> ISO/IEC 29110 Perfil Básico OPs  </vt:lpstr>
      <vt:lpstr>Campos de aplicación </vt:lpstr>
      <vt:lpstr>Beneficios</vt:lpstr>
      <vt:lpstr>Condiciones de Entrada</vt:lpstr>
      <vt:lpstr>Procesos de Perfil Básico OPs</vt:lpstr>
      <vt:lpstr> Proceso de Administración de Proyecto (AP)  </vt:lpstr>
      <vt:lpstr>Diapositiva 28</vt:lpstr>
      <vt:lpstr>Proceso de Implementación de Software (IS)</vt:lpstr>
      <vt:lpstr>Diapositiva 30</vt:lpstr>
      <vt:lpstr> Roles</vt:lpstr>
      <vt:lpstr>Futuro ISO/IEC 29110</vt:lpstr>
      <vt:lpstr>¿Cuándo usar la guía del perfil básico?</vt:lpstr>
      <vt:lpstr>Problemas típicos de un proyecto de software</vt:lpstr>
      <vt:lpstr>P1. Problemas con la administración del proyecto </vt:lpstr>
      <vt:lpstr>P2. Problemas con el Cliente</vt:lpstr>
      <vt:lpstr>P3. Problemas con la selección de prácticas de desarrollo de software</vt:lpstr>
      <vt:lpstr>P4. Problemas con la mala calidad del producto de software</vt:lpstr>
      <vt:lpstr>Gracias</vt:lpstr>
    </vt:vector>
  </TitlesOfParts>
  <Company>Familia Oktaba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de Ingeniería de Software 2. Principios de IS</dc:title>
  <dc:creator>Hanna</dc:creator>
  <cp:lastModifiedBy>Hanna</cp:lastModifiedBy>
  <cp:revision>176</cp:revision>
  <cp:lastPrinted>1601-01-01T00:00:00Z</cp:lastPrinted>
  <dcterms:created xsi:type="dcterms:W3CDTF">2007-12-28T20:40:18Z</dcterms:created>
  <dcterms:modified xsi:type="dcterms:W3CDTF">2011-04-13T14:37:08Z</dcterms:modified>
</cp:coreProperties>
</file>